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slideLayouts/slideLayout5.xml" ContentType="application/vnd.openxmlformats-officedocument.presentationml.slideLayout+xml"/>
  <Override PartName="/ppt/notesSlides/notesSlide13.xml" ContentType="application/vnd.openxmlformats-officedocument.presentationml.notesSlide+xml"/>
  <Override PartName="/ppt/slideLayouts/slideLayout4.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8"/>
  </p:notesMasterIdLst>
  <p:handoutMasterIdLst>
    <p:handoutMasterId r:id="rId19"/>
  </p:handoutMasterIdLst>
  <p:sldIdLst>
    <p:sldId id="259" r:id="rId2"/>
    <p:sldId id="274" r:id="rId3"/>
    <p:sldId id="261" r:id="rId4"/>
    <p:sldId id="262" r:id="rId5"/>
    <p:sldId id="264" r:id="rId6"/>
    <p:sldId id="265" r:id="rId7"/>
    <p:sldId id="266" r:id="rId8"/>
    <p:sldId id="268" r:id="rId9"/>
    <p:sldId id="269" r:id="rId10"/>
    <p:sldId id="270" r:id="rId11"/>
    <p:sldId id="271" r:id="rId12"/>
    <p:sldId id="272" r:id="rId13"/>
    <p:sldId id="260" r:id="rId14"/>
    <p:sldId id="276" r:id="rId15"/>
    <p:sldId id="273" r:id="rId16"/>
    <p:sldId id="275" r:id="rId1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6ABA"/>
    <a:srgbClr val="7030A0"/>
    <a:srgbClr val="D31044"/>
    <a:srgbClr val="EA157A"/>
    <a:srgbClr val="FFFFCC"/>
    <a:srgbClr val="00153E"/>
    <a:srgbClr val="385D8A"/>
    <a:srgbClr val="2C6A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376" autoAdjust="0"/>
  </p:normalViewPr>
  <p:slideViewPr>
    <p:cSldViewPr>
      <p:cViewPr>
        <p:scale>
          <a:sx n="70" d="100"/>
          <a:sy n="70" d="100"/>
        </p:scale>
        <p:origin x="-514" y="-149"/>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600" y="-8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4957D8AB-7966-458C-9BE3-02C18DF0CBED}" type="datetimeFigureOut">
              <a:rPr lang="en-US" smtClean="0"/>
              <a:pPr/>
              <a:t>2/7/2012</a:t>
            </a:fld>
            <a:endParaRPr lang="en-GB"/>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188A3367-9AA4-47DA-BEE2-BE6D80B19934}" type="slidenum">
              <a:rPr lang="en-GB" smtClean="0"/>
              <a:pPr/>
              <a:t>‹#›</a:t>
            </a:fld>
            <a:endParaRPr lang="en-GB"/>
          </a:p>
        </p:txBody>
      </p:sp>
    </p:spTree>
    <p:extLst>
      <p:ext uri="{BB962C8B-B14F-4D97-AF65-F5344CB8AC3E}">
        <p14:creationId xmlns:p14="http://schemas.microsoft.com/office/powerpoint/2010/main" val="2670441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115DC285-F2C7-43EB-8980-030AF7421F74}" type="datetimeFigureOut">
              <a:rPr lang="en-US" smtClean="0"/>
              <a:pPr/>
              <a:t>2/7/2012</a:t>
            </a:fld>
            <a:endParaRPr lang="en-GB"/>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F45D550C-52CF-4EDD-ABE6-64B9331ADC78}" type="slidenum">
              <a:rPr lang="en-GB" smtClean="0"/>
              <a:pPr/>
              <a:t>‹#›</a:t>
            </a:fld>
            <a:endParaRPr lang="en-GB"/>
          </a:p>
        </p:txBody>
      </p:sp>
    </p:spTree>
    <p:extLst>
      <p:ext uri="{BB962C8B-B14F-4D97-AF65-F5344CB8AC3E}">
        <p14:creationId xmlns:p14="http://schemas.microsoft.com/office/powerpoint/2010/main" val="1936682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presentation is based on the information provided in the FAA document ‘Operational Authorization Information Package</a:t>
            </a:r>
            <a:r>
              <a:rPr lang="en-US" baseline="0" dirty="0" smtClean="0"/>
              <a:t> – Data Link Operations Controller/Pilot Data-link Communication/Automatic Dependent Surveillance – Contract’ dated 1 February, 2010,  outcome of Eighteenth Meeting of FANS Interoperability Team held in Honolulu, Hawaii, USA on 22 and 23 March, 2011 and </a:t>
            </a:r>
            <a:r>
              <a:rPr lang="en-US" dirty="0" smtClean="0"/>
              <a:t>Forty Seventh Meeting of The North Atlantic Systems Planning Group (NAT SPG/47) held in</a:t>
            </a:r>
            <a:r>
              <a:rPr lang="en-US" baseline="0" dirty="0" smtClean="0"/>
              <a:t> Paris from 13 to 16 June 2011.  Presentation also includes the outcome of APANPIRG  on the subject.</a:t>
            </a:r>
          </a:p>
        </p:txBody>
      </p:sp>
      <p:sp>
        <p:nvSpPr>
          <p:cNvPr id="4" name="Slide Number Placeholder 3"/>
          <p:cNvSpPr>
            <a:spLocks noGrp="1"/>
          </p:cNvSpPr>
          <p:nvPr>
            <p:ph type="sldNum" sz="quarter" idx="10"/>
          </p:nvPr>
        </p:nvSpPr>
        <p:spPr/>
        <p:txBody>
          <a:bodyPr/>
          <a:lstStyle/>
          <a:p>
            <a:fld id="{F45D550C-52CF-4EDD-ABE6-64B9331ADC78}" type="slidenum">
              <a:rPr lang="en-GB" smtClean="0"/>
              <a:pPr/>
              <a:t>1</a:t>
            </a:fld>
            <a:endParaRPr lang="en-GB"/>
          </a:p>
        </p:txBody>
      </p:sp>
    </p:spTree>
    <p:extLst>
      <p:ext uri="{BB962C8B-B14F-4D97-AF65-F5344CB8AC3E}">
        <p14:creationId xmlns:p14="http://schemas.microsoft.com/office/powerpoint/2010/main" val="2827947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our region, concern over satellite data-link performance and related funding and technical issues was raised in APANPIRG Sub-Group</a:t>
            </a:r>
            <a:r>
              <a:rPr lang="en-US" baseline="0" dirty="0" smtClean="0"/>
              <a:t> meetings in 2008.  APANPIRG in September 2008 adopted Conclusion 19/24 inviting ICAO to organize a meeting for the stakeholders to review the performance and provision of satellite data-link communication in the Asia/Pacific region and develop a solution to mitigate the problems faced, both technical and operational by the civil aviation community. </a:t>
            </a:r>
          </a:p>
          <a:p>
            <a:endParaRPr lang="en-US" baseline="0" dirty="0" smtClean="0"/>
          </a:p>
          <a:p>
            <a:r>
              <a:rPr lang="en-US" baseline="0" dirty="0" smtClean="0"/>
              <a:t>First meeting of Satellite Data-link Operational Continuity Meeting of SOCM/1 was organized here in ICAO Asia/Pacific Office from 26 to 28 August, 2009.  The meeting was attended by 56 participants from 13 States, IATA, IFALPA, ARINC, SITA, Boeing, INMARSAT, MTSAT and </a:t>
            </a:r>
            <a:r>
              <a:rPr lang="en-US" baseline="0" dirty="0" err="1" smtClean="0"/>
              <a:t>Thrane</a:t>
            </a:r>
            <a:r>
              <a:rPr lang="en-US" baseline="0" dirty="0" smtClean="0"/>
              <a:t> &amp; </a:t>
            </a:r>
            <a:r>
              <a:rPr lang="en-US" baseline="0" dirty="0" err="1" smtClean="0"/>
              <a:t>Thrane</a:t>
            </a:r>
            <a:r>
              <a:rPr lang="en-US" baseline="0" dirty="0" smtClean="0"/>
              <a:t>.</a:t>
            </a:r>
          </a:p>
          <a:p>
            <a:endParaRPr lang="en-US" baseline="0" dirty="0" smtClean="0"/>
          </a:p>
          <a:p>
            <a:r>
              <a:rPr lang="en-US" baseline="0" dirty="0" smtClean="0"/>
              <a:t>5 Working and 16 Information Papers were presented in addition to a number of presentations made on the relevant subject.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10</a:t>
            </a:fld>
            <a:endParaRPr lang="en-GB"/>
          </a:p>
        </p:txBody>
      </p:sp>
    </p:spTree>
    <p:extLst>
      <p:ext uri="{BB962C8B-B14F-4D97-AF65-F5344CB8AC3E}">
        <p14:creationId xmlns:p14="http://schemas.microsoft.com/office/powerpoint/2010/main" val="561759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Significant Outcome of the First Satellite Data-link Operational Continuity Meeting or</a:t>
            </a:r>
            <a:r>
              <a:rPr lang="en-US" baseline="0" dirty="0" smtClean="0"/>
              <a:t> SOCM 1 included</a:t>
            </a:r>
          </a:p>
          <a:p>
            <a:pPr marL="228600" indent="-228600">
              <a:buAutoNum type="alphaLcParenR"/>
            </a:pPr>
            <a:r>
              <a:rPr lang="en-US" baseline="0" dirty="0" smtClean="0"/>
              <a:t>Stake holders including ATS organizations and service providers provided information on the developments that have been carried out by them to improve performance and reliability of the Satellite Data-link Communication system.</a:t>
            </a:r>
          </a:p>
          <a:p>
            <a:pPr marL="228600" indent="-228600">
              <a:buAutoNum type="alphaLcParenR"/>
            </a:pPr>
            <a:r>
              <a:rPr lang="en-US" baseline="0" dirty="0" smtClean="0"/>
              <a:t>Communication and Surveillance performance specifications to support operations were reviewed, including for RCP 240/D and RCP 400/D and it was noted that relevant RCP and Surveillance specifications had been included in the GOLD as Appendices B and C</a:t>
            </a:r>
          </a:p>
          <a:p>
            <a:pPr marL="228600" indent="-228600">
              <a:buAutoNum type="alphaLcParenR"/>
            </a:pPr>
            <a:r>
              <a:rPr lang="en-US" baseline="0" dirty="0" smtClean="0"/>
              <a:t>A draft Conclusion was formulated, urging States to provide relevant Regional and State information and urged IATA to coordinate with member airlines in order to provide operator and aircraft information for inclusion in GOLD Appendices E and F</a:t>
            </a:r>
          </a:p>
          <a:p>
            <a:pPr marL="228600" indent="-228600">
              <a:buAutoNum type="alphaLcParenR"/>
            </a:pPr>
            <a:r>
              <a:rPr lang="en-US" baseline="0" dirty="0" smtClean="0"/>
              <a:t>States provided information on the status of implementation of satellite data-link in their administrations and highlighted the trials being conducted</a:t>
            </a:r>
          </a:p>
          <a:p>
            <a:pPr marL="228600" indent="-228600">
              <a:buAutoNum type="alphaLcParenR"/>
            </a:pPr>
            <a:r>
              <a:rPr lang="en-US" baseline="0" dirty="0" smtClean="0"/>
              <a:t>IATA provided airline’s perspective on the subject and was of the view that unless satellite data-links were deployed, the plans to implement RNP-4 could not be completed. </a:t>
            </a:r>
          </a:p>
          <a:p>
            <a:pPr marL="228600" indent="-228600">
              <a:buAutoNum type="alphaLcParenR"/>
            </a:pPr>
            <a:r>
              <a:rPr lang="en-US" baseline="0" dirty="0" smtClean="0"/>
              <a:t>SITA, MTSAT, ARIN, INMARSAT, </a:t>
            </a:r>
            <a:r>
              <a:rPr lang="en-US" baseline="0" dirty="0" err="1" smtClean="0"/>
              <a:t>Thrane</a:t>
            </a:r>
            <a:r>
              <a:rPr lang="en-US" baseline="0" dirty="0" smtClean="0"/>
              <a:t> and </a:t>
            </a:r>
            <a:r>
              <a:rPr lang="en-US" baseline="0" dirty="0" err="1" smtClean="0"/>
              <a:t>Thrane</a:t>
            </a:r>
            <a:r>
              <a:rPr lang="en-US" baseline="0" dirty="0" smtClean="0"/>
              <a:t> and other agencies engaged in the provision of infrastructure informed about the developments their organizations were carrying out to improve access, performance and reliability of their systems; and</a:t>
            </a:r>
          </a:p>
          <a:p>
            <a:pPr marL="228600" indent="-228600">
              <a:buAutoNum type="alphaLcParenR"/>
            </a:pPr>
            <a:r>
              <a:rPr lang="en-US" baseline="0" dirty="0" smtClean="0"/>
              <a:t>ICAO was of the view that multiple redundant </a:t>
            </a:r>
            <a:r>
              <a:rPr lang="en-US" baseline="0" dirty="0" err="1" smtClean="0"/>
              <a:t>connnectivity</a:t>
            </a:r>
            <a:r>
              <a:rPr lang="en-US" baseline="0" dirty="0" smtClean="0"/>
              <a:t> (accessing the same satellite through multiple ground stations and/or achieving connectivity through multiple redundant satellites) had the potential of significantly improving overall network availability. </a:t>
            </a:r>
          </a:p>
          <a:p>
            <a:pPr marL="228600" indent="-228600">
              <a:buAutoNum type="alphaLcParenR"/>
            </a:pPr>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11</a:t>
            </a:fld>
            <a:endParaRPr lang="en-GB"/>
          </a:p>
        </p:txBody>
      </p:sp>
    </p:spTree>
    <p:extLst>
      <p:ext uri="{BB962C8B-B14F-4D97-AF65-F5344CB8AC3E}">
        <p14:creationId xmlns:p14="http://schemas.microsoft.com/office/powerpoint/2010/main" val="46984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Following questions were raised during</a:t>
            </a:r>
            <a:r>
              <a:rPr lang="en-US" baseline="0" dirty="0" smtClean="0"/>
              <a:t> the SOCM/1 </a:t>
            </a:r>
          </a:p>
          <a:p>
            <a:pPr marL="228600" indent="-228600">
              <a:buAutoNum type="alphaLcParenR"/>
            </a:pPr>
            <a:r>
              <a:rPr lang="en-US" baseline="0" dirty="0" smtClean="0"/>
              <a:t>Is maintaining I-3 network the best option considering the business model and planned initiatives from the users’ perspective, or other alternatives should be considered</a:t>
            </a:r>
          </a:p>
          <a:p>
            <a:pPr marL="228600" indent="-228600">
              <a:buAutoNum type="alphaLcParenR"/>
            </a:pPr>
            <a:r>
              <a:rPr lang="en-US" baseline="0" dirty="0" smtClean="0"/>
              <a:t>Given the lead time required for implementing upgrades for the Satellite Data Unit or SDU, will there be enough service life left on the I-3 network (through 2017) to recover the investment.</a:t>
            </a:r>
          </a:p>
          <a:p>
            <a:pPr marL="228600" indent="-228600">
              <a:buAutoNum type="alphaLcParenR"/>
            </a:pPr>
            <a:r>
              <a:rPr lang="en-US" baseline="0" dirty="0" smtClean="0"/>
              <a:t>Are there other viable solutions which can be considered?  Subsequently it has been learnt that at the IPACG/29 FIT/16, FAA briefed the group on the work currently underway within the Performance Based Operations Aviation Rule making Committee’s or PRC Communication Working Group or CWG which is investigating use of the IRIDIUM Satellite Short Burst Data (SBD) for FANS 1/A data-link applications. FAA PARC CWG/25 meeting was held in Seattle along with the Second Meeting of ICAO Inter-Regional SATCOM Voice Ad Hoc Task Force from 12 to 16 September, 2011</a:t>
            </a:r>
          </a:p>
          <a:p>
            <a:pPr marL="228600" indent="-228600">
              <a:buAutoNum type="alphaLcParenR"/>
            </a:pPr>
            <a:r>
              <a:rPr lang="en-US" baseline="0" dirty="0" smtClean="0"/>
              <a:t>Will aviation community need new performance specifications to support planned “longer term” operational initiatives?  However new standards may be required to reduce separation further or for other operational capabilities that would require ‘more stringent’ RCP specifications.</a:t>
            </a:r>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12</a:t>
            </a:fld>
            <a:endParaRPr lang="en-GB"/>
          </a:p>
        </p:txBody>
      </p:sp>
    </p:spTree>
    <p:extLst>
      <p:ext uri="{BB962C8B-B14F-4D97-AF65-F5344CB8AC3E}">
        <p14:creationId xmlns:p14="http://schemas.microsoft.com/office/powerpoint/2010/main" val="1130610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SOCM/1 expressed its concern about the availability of data link services</a:t>
            </a:r>
            <a:r>
              <a:rPr lang="en-US" baseline="0" dirty="0" smtClean="0"/>
              <a:t> after the life of some INMARSAT and MTSAT satellite expires in 2016 and recommended the Second SOCM to address issues which include:</a:t>
            </a:r>
          </a:p>
          <a:p>
            <a:endParaRPr lang="en-US" baseline="0" dirty="0" smtClean="0"/>
          </a:p>
          <a:p>
            <a:pPr marL="228600" indent="-228600">
              <a:buAutoNum type="alphaLcParenR"/>
            </a:pPr>
            <a:r>
              <a:rPr lang="en-US" baseline="0" dirty="0" smtClean="0"/>
              <a:t>Review the status of Satellite Data-link Communication in the region</a:t>
            </a:r>
          </a:p>
          <a:p>
            <a:pPr marL="228600" indent="-228600">
              <a:buAutoNum type="alphaLcParenR"/>
            </a:pPr>
            <a:r>
              <a:rPr lang="en-US" baseline="0" dirty="0" smtClean="0"/>
              <a:t>Implementation of improvements plan by the stake holders to develop a common outage/maintenance reporting template and process by Communication Service Providers which is useful for States/ANSPs/CRAs</a:t>
            </a:r>
          </a:p>
          <a:p>
            <a:pPr marL="228600" indent="-228600">
              <a:buAutoNum type="alphaLcParenR"/>
            </a:pPr>
            <a:r>
              <a:rPr lang="en-US" baseline="0" dirty="0" smtClean="0"/>
              <a:t>Develop a common service level agreement between CSPs and the States/ANSPs based on the recommendations in the GOLD</a:t>
            </a:r>
          </a:p>
          <a:p>
            <a:pPr marL="228600" indent="-228600">
              <a:buAutoNum type="alphaLcParenR"/>
            </a:pPr>
            <a:r>
              <a:rPr lang="en-US" baseline="0" dirty="0" smtClean="0"/>
              <a:t>Develop a Mid/Long Term Strategy for Satellite Communication beyond 2016 including requirements for the modification to SATCOM satellite data unit or SDU to enhance the capability to access multi-satellite service providers and whole I3/I4 networks.</a:t>
            </a:r>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13</a:t>
            </a:fld>
            <a:endParaRPr lang="en-GB"/>
          </a:p>
        </p:txBody>
      </p:sp>
    </p:spTree>
    <p:extLst>
      <p:ext uri="{BB962C8B-B14F-4D97-AF65-F5344CB8AC3E}">
        <p14:creationId xmlns:p14="http://schemas.microsoft.com/office/powerpoint/2010/main" val="1306220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New Zealand</a:t>
            </a:r>
            <a:r>
              <a:rPr lang="en-US" baseline="0" dirty="0" smtClean="0"/>
              <a:t>, providing satellite data-link monitoring results from Auckland Oceanic FIR to the CNS/MET SG/15 in July 2011 informed that the performance had shown significant improvement since July 2010.  Statistical data collected from December 2008 to June 2011 indicated that the safety targets for network availability were being achieved, however considerable work needs to be done to meet the efficiency targets.</a:t>
            </a:r>
            <a:endParaRPr lang="en-US" dirty="0" smtClean="0"/>
          </a:p>
          <a:p>
            <a:endParaRPr lang="en-US" dirty="0" smtClean="0"/>
          </a:p>
          <a:p>
            <a:r>
              <a:rPr lang="en-US" dirty="0" smtClean="0"/>
              <a:t>The Requirements specified </a:t>
            </a:r>
            <a:r>
              <a:rPr lang="en-US" baseline="0" dirty="0" smtClean="0"/>
              <a:t>in the Annex 11, GOLD  and the GM for end-to end safety and performance </a:t>
            </a:r>
          </a:p>
          <a:p>
            <a:r>
              <a:rPr lang="en-US" baseline="0" dirty="0" smtClean="0"/>
              <a:t>Monitoring of ATS  data link  system in the Asia/Pacific Region, </a:t>
            </a:r>
            <a:r>
              <a:rPr lang="en-US" dirty="0" smtClean="0"/>
              <a:t>urged States in the APAC Region to ensure that the appropriate data link performance monitoring is undertaken and reported to CRAs/FITs, as required, in a timely manner.</a:t>
            </a:r>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The</a:t>
            </a:r>
            <a:r>
              <a:rPr lang="en-US" baseline="0" dirty="0" smtClean="0"/>
              <a:t> presentation concludes with the highlighting of the following significant issues, which need to be worked upon </a:t>
            </a:r>
            <a:endParaRPr lang="en-US" dirty="0" smtClean="0"/>
          </a:p>
          <a:p>
            <a:pPr marL="228600" indent="-228600">
              <a:buAutoNum type="alphaLcParenR"/>
            </a:pPr>
            <a:endParaRPr lang="en-US" dirty="0" smtClean="0"/>
          </a:p>
          <a:p>
            <a:pPr marL="228600" indent="-228600">
              <a:buAutoNum type="alphaLcParenR"/>
            </a:pPr>
            <a:r>
              <a:rPr lang="en-US" dirty="0" smtClean="0"/>
              <a:t>It can be concluded that though currently the safety targets</a:t>
            </a:r>
            <a:r>
              <a:rPr lang="en-US" baseline="0" dirty="0" smtClean="0"/>
              <a:t> prescribed for the RNP-4 operations are being met, considerable work needs to be done to meet efficiency targets.</a:t>
            </a:r>
          </a:p>
          <a:p>
            <a:pPr marL="228600" indent="-228600">
              <a:buAutoNum type="alphaLcParenR"/>
            </a:pPr>
            <a:r>
              <a:rPr lang="en-US" baseline="0" dirty="0" smtClean="0"/>
              <a:t>ICAO recommends usage of two or more autonomous satellite data-link systems, both for the ground and on board the aircraft to enhance availability of the system</a:t>
            </a:r>
          </a:p>
          <a:p>
            <a:pPr marL="228600" indent="-228600">
              <a:buAutoNum type="alphaLcParenR"/>
            </a:pPr>
            <a:r>
              <a:rPr lang="en-US" baseline="0" dirty="0" smtClean="0"/>
              <a:t>With the end of life approaching for some INMARSAT and MTSAT satellites, continuity of service beyond 2016 needs to be ensured.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15</a:t>
            </a:fld>
            <a:endParaRPr lang="en-GB"/>
          </a:p>
        </p:txBody>
      </p:sp>
    </p:spTree>
    <p:extLst>
      <p:ext uri="{BB962C8B-B14F-4D97-AF65-F5344CB8AC3E}">
        <p14:creationId xmlns:p14="http://schemas.microsoft.com/office/powerpoint/2010/main" val="866309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5D550C-52CF-4EDD-ABE6-64B9331ADC78}" type="slidenum">
              <a:rPr lang="en-GB" smtClean="0"/>
              <a:pPr/>
              <a:t>16</a:t>
            </a:fld>
            <a:endParaRPr lang="en-GB"/>
          </a:p>
        </p:txBody>
      </p:sp>
    </p:spTree>
    <p:extLst>
      <p:ext uri="{BB962C8B-B14F-4D97-AF65-F5344CB8AC3E}">
        <p14:creationId xmlns:p14="http://schemas.microsoft.com/office/powerpoint/2010/main" val="4207470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presentation has been divided into five sections.  Starting with an introduction to the satellite</a:t>
            </a:r>
            <a:r>
              <a:rPr lang="en-US" baseline="0" dirty="0" smtClean="0"/>
              <a:t> data-link communication, presentation progresses with the brief description of the outcome of relevant meetings and ends with a Conclusion containing significant related issues.  </a:t>
            </a:r>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2</a:t>
            </a:fld>
            <a:endParaRPr lang="en-GB"/>
          </a:p>
        </p:txBody>
      </p:sp>
    </p:spTree>
    <p:extLst>
      <p:ext uri="{BB962C8B-B14F-4D97-AF65-F5344CB8AC3E}">
        <p14:creationId xmlns:p14="http://schemas.microsoft.com/office/powerpoint/2010/main" val="3109379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Data</a:t>
            </a:r>
            <a:r>
              <a:rPr lang="en-US" baseline="0" dirty="0" smtClean="0"/>
              <a:t> link operations started way back in 1978 when Aircraft Communications Addressing and Reporting System or ACARS avionics was implemented and Airlines Electronic Engineering Committee or AEEC developed “Characteristics” 597 defining the first very basic ACARS avionics.  ACARS was originally developed to support AOC communications and was expanded from reporting aircraft movements to transport aircraft system performance data and ATS Communications.  That was followed in the mid 1980s by an AEEC Characteristics 724 specifying ACARS avionics with a digital interface to other aircraft systems.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Initially data-link applications for ATS were primarily limited to Departure Clearance and Automatic Terminal Information Services (ATIS).</a:t>
            </a:r>
          </a:p>
          <a:p>
            <a:endParaRPr lang="en-US" baseline="0" dirty="0" smtClean="0"/>
          </a:p>
          <a:p>
            <a:r>
              <a:rPr lang="en-US" baseline="0" dirty="0" smtClean="0"/>
              <a:t>The ACARS system was expanded to use the INMARSAT Aeronautical Mobile Satellite System (AMSS) on its introduction in 1990.  The aircraft that use the AMSS ACARS service generally also use the VHF ACARS service and can send messages via either system.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ACARS avionics have since 2007 begun to be linked to avionics that uses the Iridium satellites which fly in low earth orbit and allow avionics to be lighter and less costly.  These ACARS messages are being sent in Iridium Short Burst Data transmissions.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BCBC967-D984-462F-82BB-F2FCDBE95433}" type="slidenum">
              <a:rPr lang="en-US" smtClean="0"/>
              <a:pPr/>
              <a:t>3</a:t>
            </a:fld>
            <a:endParaRPr lang="en-US"/>
          </a:p>
        </p:txBody>
      </p:sp>
    </p:spTree>
    <p:extLst>
      <p:ext uri="{BB962C8B-B14F-4D97-AF65-F5344CB8AC3E}">
        <p14:creationId xmlns:p14="http://schemas.microsoft.com/office/powerpoint/2010/main" val="2326595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r>
              <a:rPr lang="en-US" baseline="0" dirty="0" smtClean="0"/>
              <a:t>ICAO Air Navigation Commission in the 1980s created a Future Air Navigation System (FANS) committee, which recommended through its main report in 1988 use of data links and satellite for communications, navigation and surveillance. Installation of FANS 1 package by Boeing and FANS-A package by AIRBUS defined the applications Controller Pilot Data Link Communication or CPDLC and Automatic Dependent Surveillance – Contract or ADS-C.  ANSPs implementation of CPDLC using ATN has been led by </a:t>
            </a:r>
            <a:r>
              <a:rPr lang="en-US" baseline="0" dirty="0" err="1" smtClean="0"/>
              <a:t>Eurocontrol</a:t>
            </a:r>
            <a:r>
              <a:rPr lang="en-US" baseline="0" dirty="0" smtClean="0"/>
              <a:t> and the EU Single European Sky </a:t>
            </a:r>
            <a:r>
              <a:rPr lang="en-US" baseline="0" dirty="0" err="1" smtClean="0"/>
              <a:t>programme</a:t>
            </a:r>
            <a:r>
              <a:rPr lang="en-US" baseline="0" dirty="0" smtClean="0"/>
              <a:t> will mandate its installation by about 2015 on all jet aircraft flying in Europe (except long haul aircraft with FANS CPDLC).  USA is also planning usage of ATN for CPDLC.  </a:t>
            </a:r>
            <a:r>
              <a:rPr lang="en-US" baseline="0" dirty="0" err="1" smtClean="0"/>
              <a:t>Eurocontrol</a:t>
            </a:r>
            <a:r>
              <a:rPr lang="en-US" baseline="0" dirty="0" smtClean="0"/>
              <a:t> decided in late 2003 to accelerate ATN CPDLC implementation by subsidizing aircraft operators that agreed to add ATN CPDLC software in aircraft.  </a:t>
            </a:r>
          </a:p>
          <a:p>
            <a:endParaRPr lang="en-US" baseline="0" dirty="0" smtClean="0"/>
          </a:p>
          <a:p>
            <a:r>
              <a:rPr lang="en-US" baseline="0" dirty="0" smtClean="0"/>
              <a:t>ICAO AMSS standard was adopted in 1994.  This standard specifies protocol for the provision of voice services and an X.25 based sub-network protocol for the provision of data link service.  Aircraft uses AMSS X.25 sub-network service to access a Ground Earth Station or GES that uses ITU X.75 protocol to interconnect to terrestrial X.25 networks.  Each INMARSAT satellite is assigned an X.121 Data Network Identification Code or DNIC and GES prefixes that to aircraft address in call request relayed to destination ground terminal.    </a:t>
            </a:r>
            <a:endParaRPr lang="en-US" dirty="0"/>
          </a:p>
        </p:txBody>
      </p:sp>
      <p:sp>
        <p:nvSpPr>
          <p:cNvPr id="4" name="Slide Number Placeholder 3"/>
          <p:cNvSpPr>
            <a:spLocks noGrp="1"/>
          </p:cNvSpPr>
          <p:nvPr>
            <p:ph type="sldNum" sz="quarter" idx="10"/>
          </p:nvPr>
        </p:nvSpPr>
        <p:spPr/>
        <p:txBody>
          <a:bodyPr/>
          <a:lstStyle/>
          <a:p>
            <a:fld id="{DBCBC967-D984-462F-82BB-F2FCDBE95433}" type="slidenum">
              <a:rPr lang="en-US" smtClean="0"/>
              <a:pPr/>
              <a:t>4</a:t>
            </a:fld>
            <a:endParaRPr lang="en-US"/>
          </a:p>
        </p:txBody>
      </p:sp>
    </p:spTree>
    <p:extLst>
      <p:ext uri="{BB962C8B-B14F-4D97-AF65-F5344CB8AC3E}">
        <p14:creationId xmlns:p14="http://schemas.microsoft.com/office/powerpoint/2010/main" val="1565016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FANS</a:t>
            </a:r>
            <a:r>
              <a:rPr lang="en-US" baseline="0" dirty="0" smtClean="0"/>
              <a:t> operating experience has shown that there is a considerable benefit to be derived from close monitoring of end-to-end performance of the system.  In the South Pacific this function is being performed by the FANS Interoperability Team or FIT, an informal group reporting to </a:t>
            </a:r>
            <a:r>
              <a:rPr lang="en-US" i="1" baseline="0" dirty="0" smtClean="0"/>
              <a:t>Informal South Pacific Air Traffic Services Coordination Group </a:t>
            </a:r>
            <a:r>
              <a:rPr lang="en-US" i="0" baseline="0" dirty="0" smtClean="0"/>
              <a:t> or </a:t>
            </a:r>
            <a:r>
              <a:rPr lang="en-US" baseline="0" dirty="0" smtClean="0"/>
              <a:t>ISPACG, made up of representatives from operators, ATS Providers, data link service providers, regulatory authorities and aircraft manufacturers.  A similar team has been formed to serve north and central pacific airspace with the monitoring functions split between the FAA and Japan Civil Aviation Bureau.  </a:t>
            </a:r>
          </a:p>
          <a:p>
            <a:endParaRPr lang="en-US" baseline="0" dirty="0" smtClean="0"/>
          </a:p>
          <a:p>
            <a:r>
              <a:rPr lang="en-US" baseline="0" dirty="0" smtClean="0"/>
              <a:t>In investigating performance deficiencies and other reported problems, the FITs have learnt a number of important lessons that can be applied in other ATS data link environments:</a:t>
            </a:r>
          </a:p>
          <a:p>
            <a:endParaRPr lang="en-US" baseline="0" dirty="0" smtClean="0"/>
          </a:p>
          <a:p>
            <a:r>
              <a:rPr lang="en-US" u="sng" baseline="0" dirty="0" smtClean="0"/>
              <a:t>For Pilots</a:t>
            </a:r>
          </a:p>
          <a:p>
            <a:pPr marL="228600" indent="-228600">
              <a:buAutoNum type="alphaLcParenR"/>
            </a:pPr>
            <a:r>
              <a:rPr lang="en-US" baseline="0" dirty="0" smtClean="0"/>
              <a:t>Pilots should avoid sending multiple elements in downlink request messages unless one element is dependent on another</a:t>
            </a:r>
          </a:p>
          <a:p>
            <a:pPr marL="228600" indent="-228600">
              <a:buAutoNum type="alphaLcParenR"/>
            </a:pPr>
            <a:r>
              <a:rPr lang="en-US" baseline="0" dirty="0" smtClean="0"/>
              <a:t>Lack of standardization in free text messages causes significant problems.  Pilots should not use free text unless it is absolutely necessary.  </a:t>
            </a:r>
          </a:p>
          <a:p>
            <a:pPr marL="228600" indent="-228600">
              <a:buAutoNum type="alphaLcParenR"/>
            </a:pPr>
            <a:r>
              <a:rPr lang="en-US" baseline="0" dirty="0" smtClean="0"/>
              <a:t>Altitude clearances that include a deferral of the clearance until a certain position is reached or until a certain time have caused a number of problems.  These are now known as “conditional clearances”</a:t>
            </a:r>
          </a:p>
          <a:p>
            <a:pPr marL="228600" indent="-228600">
              <a:buAutoNum type="alphaLcParenR"/>
            </a:pPr>
            <a:r>
              <a:rPr lang="en-US" baseline="0" dirty="0" smtClean="0"/>
              <a:t>While CPDLC will be usable as the primary medium for ATC communication in the oceanic areas, pilots must continue to monitor the appropriate HF primary and secondary frequencies through SELCAL.  </a:t>
            </a:r>
          </a:p>
          <a:p>
            <a:pPr marL="228600" indent="-228600">
              <a:buAutoNum type="alphaLcParenR"/>
            </a:pPr>
            <a:r>
              <a:rPr lang="en-US" baseline="0" dirty="0" smtClean="0"/>
              <a:t>Correct application of FIR boundary crossing procedures has been problematical.  CPDLC system allows automatic transfer from FIR to FIR with no action by the pilot.  </a:t>
            </a:r>
          </a:p>
          <a:p>
            <a:pPr marL="0" indent="0">
              <a:buNone/>
            </a:pPr>
            <a:endParaRPr lang="en-US" u="none" baseline="0" dirty="0" smtClean="0"/>
          </a:p>
          <a:p>
            <a:pPr marL="0" indent="0">
              <a:buNone/>
            </a:pPr>
            <a:r>
              <a:rPr lang="en-US" u="sng" baseline="0" dirty="0" smtClean="0"/>
              <a:t>For Controllers</a:t>
            </a:r>
          </a:p>
          <a:p>
            <a:pPr marL="228600" indent="-228600">
              <a:buAutoNum type="alphaLcParenR"/>
            </a:pPr>
            <a:r>
              <a:rPr lang="en-US" baseline="0" dirty="0" smtClean="0"/>
              <a:t>Under normal operating conditions, priority should be given to messages containing the term “DUE TO WEATHER” and “REQUEST WEATHER DEVIATION”</a:t>
            </a:r>
          </a:p>
          <a:p>
            <a:pPr marL="228600" indent="-228600">
              <a:buAutoNum type="alphaLcParenR"/>
            </a:pPr>
            <a:r>
              <a:rPr lang="en-US" baseline="0" dirty="0" smtClean="0"/>
              <a:t>When an aircraft leaves a data-link FIR for a non-data-link FIR or leaves CPDLC service area within the FIR, keep the aircraft in the active list until the CPDLC connection is terminated by the pilot or end service message should be uplinked</a:t>
            </a:r>
          </a:p>
          <a:p>
            <a:pPr marL="228600" indent="-228600">
              <a:buAutoNum type="alphaLcParenR"/>
            </a:pPr>
            <a:r>
              <a:rPr lang="en-US" baseline="0" dirty="0" smtClean="0"/>
              <a:t>Controllers should, wherever possible avoid sending multiple elements in an uplink clearance message unless one element is a constraint on another. </a:t>
            </a:r>
          </a:p>
          <a:p>
            <a:pPr marL="228600" indent="-228600">
              <a:buAutoNum type="alphaLcParenR"/>
            </a:pPr>
            <a:r>
              <a:rPr lang="en-US" baseline="0" dirty="0" smtClean="0"/>
              <a:t>When a single-word downlink response message (WILCO, ROGER, UNABLE, NEGATIVE etc.) is received from the aircraft, the controller should review the associated uplinked message if he has any questions pertaining to the response.</a:t>
            </a:r>
          </a:p>
          <a:p>
            <a:pPr marL="228600" indent="-228600">
              <a:buAutoNum type="alphaLcParenR"/>
            </a:pPr>
            <a:endParaRPr lang="en-US" baseline="0" dirty="0" smtClean="0"/>
          </a:p>
          <a:p>
            <a:pPr marL="0" indent="0">
              <a:buNone/>
            </a:pPr>
            <a:r>
              <a:rPr lang="en-US" u="sng" baseline="0" dirty="0" smtClean="0"/>
              <a:t>System Performance Lessons Learned</a:t>
            </a:r>
            <a:endParaRPr lang="en-US" u="none" baseline="0" dirty="0" smtClean="0"/>
          </a:p>
          <a:p>
            <a:pPr marL="0" indent="0">
              <a:buNone/>
            </a:pPr>
            <a:r>
              <a:rPr lang="en-US" u="none" baseline="0" dirty="0" smtClean="0"/>
              <a:t>South Pacific operations have demonstrated that poor end-to-end system performance rapidly leads to loss of confidence in the system among both pilots and controllers.  As per FAA requirements some of the performance requirements include</a:t>
            </a:r>
          </a:p>
          <a:p>
            <a:pPr marL="228600" indent="-228600">
              <a:buAutoNum type="alphaLcParenR"/>
            </a:pPr>
            <a:r>
              <a:rPr lang="en-US" u="none" baseline="0" dirty="0" smtClean="0"/>
              <a:t>Message delay – one-way delay time should be less than 60 seconds 95% of the time </a:t>
            </a:r>
          </a:p>
          <a:p>
            <a:pPr marL="228600" indent="-228600">
              <a:buAutoNum type="alphaLcParenR"/>
            </a:pPr>
            <a:r>
              <a:rPr lang="en-US" u="none" baseline="0" dirty="0" smtClean="0"/>
              <a:t>Integrity – undetected bit errors rate should be less than 10</a:t>
            </a:r>
            <a:r>
              <a:rPr lang="en-US" u="none" baseline="30000" dirty="0" smtClean="0"/>
              <a:t>-6</a:t>
            </a:r>
            <a:r>
              <a:rPr lang="en-US" u="none" baseline="0" dirty="0" smtClean="0"/>
              <a:t> per hour</a:t>
            </a:r>
          </a:p>
          <a:p>
            <a:pPr marL="228600" indent="-228600">
              <a:buAutoNum type="alphaLcParenR"/>
            </a:pPr>
            <a:r>
              <a:rPr lang="en-US" u="none" baseline="0" dirty="0" smtClean="0"/>
              <a:t>CPDLC System Availability should be better than 99.9%</a:t>
            </a:r>
          </a:p>
          <a:p>
            <a:pPr marL="228600" indent="-228600">
              <a:buAutoNum type="alphaLcParenR"/>
            </a:pPr>
            <a:r>
              <a:rPr lang="en-US" u="none" baseline="0" dirty="0" smtClean="0"/>
              <a:t>Reliability – message delivery success rate should be better than 99%</a:t>
            </a:r>
            <a:endParaRPr lang="en-US" u="sng" dirty="0"/>
          </a:p>
        </p:txBody>
      </p:sp>
      <p:sp>
        <p:nvSpPr>
          <p:cNvPr id="4" name="Slide Number Placeholder 3"/>
          <p:cNvSpPr>
            <a:spLocks noGrp="1"/>
          </p:cNvSpPr>
          <p:nvPr>
            <p:ph type="sldNum" sz="quarter" idx="10"/>
          </p:nvPr>
        </p:nvSpPr>
        <p:spPr/>
        <p:txBody>
          <a:bodyPr/>
          <a:lstStyle/>
          <a:p>
            <a:fld id="{DBCBC967-D984-462F-82BB-F2FCDBE95433}" type="slidenum">
              <a:rPr lang="en-US" smtClean="0"/>
              <a:pPr/>
              <a:t>5</a:t>
            </a:fld>
            <a:endParaRPr lang="en-US"/>
          </a:p>
        </p:txBody>
      </p:sp>
    </p:spTree>
    <p:extLst>
      <p:ext uri="{BB962C8B-B14F-4D97-AF65-F5344CB8AC3E}">
        <p14:creationId xmlns:p14="http://schemas.microsoft.com/office/powerpoint/2010/main" val="2092543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CPDLC</a:t>
            </a:r>
            <a:r>
              <a:rPr lang="en-US" u="sng" baseline="0" dirty="0" smtClean="0"/>
              <a:t> Procedures</a:t>
            </a:r>
          </a:p>
          <a:p>
            <a:endParaRPr lang="en-US" u="sng" baseline="0" dirty="0" smtClean="0"/>
          </a:p>
          <a:p>
            <a:pPr marL="228600" indent="-228600">
              <a:buAutoNum type="alphaLcParenR"/>
            </a:pPr>
            <a:r>
              <a:rPr lang="en-US" u="none" baseline="0" dirty="0" smtClean="0"/>
              <a:t>Communications initiated with ATS by voice should be completed by voice.  Communications initiated with ATS using CPDLC should be completed, whenever possible, using CPDLC.  </a:t>
            </a:r>
          </a:p>
          <a:p>
            <a:pPr marL="228600" indent="-228600">
              <a:buAutoNum type="alphaLcParenR"/>
            </a:pPr>
            <a:r>
              <a:rPr lang="en-US" u="none" baseline="0" dirty="0" smtClean="0"/>
              <a:t>Include only a single request in each CPDLC clearance request message.</a:t>
            </a:r>
          </a:p>
          <a:p>
            <a:pPr marL="228600" indent="-228600">
              <a:buAutoNum type="alphaLcParenR"/>
            </a:pPr>
            <a:r>
              <a:rPr lang="en-US" u="none" baseline="0" dirty="0" smtClean="0"/>
              <a:t>Use pre-formatted message elements for CPDLC messages to the maximum extent.  Free text should be used only to supplement a formatted message when no pre-formatted message element is adequate.</a:t>
            </a:r>
          </a:p>
          <a:p>
            <a:pPr marL="228600" indent="-228600">
              <a:buAutoNum type="alphaLcParenR"/>
            </a:pPr>
            <a:r>
              <a:rPr lang="en-US" u="none" baseline="0" dirty="0" smtClean="0"/>
              <a:t>Send a CPDLC position report after successful logon and after each CPDLC transfer of control to the next ATS facility, Pilots should not expect a controller response to position report.</a:t>
            </a:r>
          </a:p>
          <a:p>
            <a:pPr marL="228600" indent="-228600">
              <a:buAutoNum type="alphaLcParenR"/>
            </a:pPr>
            <a:r>
              <a:rPr lang="en-US" u="none" baseline="0" dirty="0" smtClean="0"/>
              <a:t>Any uncertainty concerning CPDLC clearance or instruction or any apparent conflict between a voice message and a CPDLC message must be resolved using voice communication.  </a:t>
            </a:r>
          </a:p>
          <a:p>
            <a:pPr marL="228600" indent="-228600">
              <a:buAutoNum type="alphaLcParenR"/>
            </a:pPr>
            <a:r>
              <a:rPr lang="en-US" u="none" baseline="0" dirty="0" smtClean="0"/>
              <a:t>Pilot </a:t>
            </a:r>
            <a:r>
              <a:rPr lang="en-US" u="none" baseline="0" dirty="0" err="1" smtClean="0"/>
              <a:t>readback</a:t>
            </a:r>
            <a:r>
              <a:rPr lang="en-US" u="none" baseline="0" dirty="0" smtClean="0"/>
              <a:t> of an ATC clearance or instruction issued via CPDLC is not required.</a:t>
            </a:r>
          </a:p>
          <a:p>
            <a:pPr marL="228600" indent="-228600">
              <a:buAutoNum type="alphaLcParenR"/>
            </a:pPr>
            <a:r>
              <a:rPr lang="en-US" u="none" baseline="0" dirty="0" smtClean="0"/>
              <a:t>Using CPDLC to relay messages because an ATSU and aircraft cannot communication, and an intermediary data link aircraft is used for relaying messages, the following shall apply:</a:t>
            </a:r>
          </a:p>
          <a:p>
            <a:pPr marL="685800" lvl="1" indent="-228600">
              <a:buAutoNum type="alphaLcParenR"/>
            </a:pPr>
            <a:r>
              <a:rPr lang="en-US" u="none" baseline="0" dirty="0" smtClean="0"/>
              <a:t>Only a free text message shall be used</a:t>
            </a:r>
          </a:p>
          <a:p>
            <a:pPr marL="685800" lvl="1" indent="-228600">
              <a:buAutoNum type="alphaLcParenR"/>
            </a:pPr>
            <a:r>
              <a:rPr lang="en-US" u="none" baseline="0" dirty="0" smtClean="0"/>
              <a:t>The first word of the message should be ‘Relay’</a:t>
            </a:r>
            <a:endParaRPr lang="en-US" u="none" dirty="0"/>
          </a:p>
        </p:txBody>
      </p:sp>
      <p:sp>
        <p:nvSpPr>
          <p:cNvPr id="4" name="Slide Number Placeholder 3"/>
          <p:cNvSpPr>
            <a:spLocks noGrp="1"/>
          </p:cNvSpPr>
          <p:nvPr>
            <p:ph type="sldNum" sz="quarter" idx="10"/>
          </p:nvPr>
        </p:nvSpPr>
        <p:spPr/>
        <p:txBody>
          <a:bodyPr/>
          <a:lstStyle/>
          <a:p>
            <a:fld id="{DBCBC967-D984-462F-82BB-F2FCDBE95433}" type="slidenum">
              <a:rPr lang="en-US" smtClean="0"/>
              <a:pPr/>
              <a:t>6</a:t>
            </a:fld>
            <a:endParaRPr lang="en-US"/>
          </a:p>
        </p:txBody>
      </p:sp>
    </p:spTree>
    <p:extLst>
      <p:ext uri="{BB962C8B-B14F-4D97-AF65-F5344CB8AC3E}">
        <p14:creationId xmlns:p14="http://schemas.microsoft.com/office/powerpoint/2010/main" val="2207663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Eighteenth Meeting</a:t>
            </a:r>
            <a:r>
              <a:rPr lang="en-US" baseline="0" dirty="0" smtClean="0"/>
              <a:t> of FANS Interoperability Team held in Honolulu, Hawaii 22 and 23 March, 2011 observed that the performance of FANS 1/A aircraft and network availability in the region had improved over the previous period.  Network availability, CPDLC and ADS-C performance is measured against criteria specified in the ICAO Global Operational Data-link Document or GOLD.  These measurements provide verification that system safety objectives that rely on the FANS 1/A communications and surveillance infrastructure are met, and provide the basis for system performance improvement where deficiencies are found. </a:t>
            </a:r>
          </a:p>
          <a:p>
            <a:endParaRPr lang="en-US" baseline="0" dirty="0" smtClean="0"/>
          </a:p>
          <a:p>
            <a:r>
              <a:rPr lang="en-US" baseline="0" dirty="0" smtClean="0"/>
              <a:t>Meeting also observed that ANSPs had made improvements in their automation systems which are anticipated to provide additional benefits.</a:t>
            </a:r>
          </a:p>
          <a:p>
            <a:endParaRPr lang="en-US" baseline="0" dirty="0" smtClean="0"/>
          </a:p>
          <a:p>
            <a:r>
              <a:rPr lang="en-US" dirty="0" smtClean="0"/>
              <a:t>FIT recommended that ISPACG support</a:t>
            </a:r>
            <a:r>
              <a:rPr lang="en-US" baseline="0" dirty="0" smtClean="0"/>
              <a:t> the </a:t>
            </a:r>
            <a:r>
              <a:rPr lang="en-US" u="sng" baseline="0" dirty="0" smtClean="0"/>
              <a:t>development of a performance based framework for communications and surveillance </a:t>
            </a:r>
            <a:r>
              <a:rPr lang="en-US" baseline="0" dirty="0" smtClean="0"/>
              <a:t>within the ICAO Asia/Pacific region that will complement existing performance based navigation framework.  This is in line with the regional policy adopted.  The performance based communication and surveillance framework will apply performance specifications to FANS1/A controller-pilot data link communication or CPDLC, automatic dependent surveillance – contract or ADS-C, the satellite communication voice for air traffic control or SATCOM etc.  Currently, performance based navigation (PBN) has been implemented by reference in appropriate airspace specifications.  However, none of these documents invoke the RCP Manual or Doc 9869, the GOLD or any guidance material used for SATCOM voice for ATC communication.  Adopting a performance based framework will enable regions to take advantage of new communication systems like Swift Broadband or SBB, Iridium NEXT, INMARSAT Ku/</a:t>
            </a:r>
            <a:r>
              <a:rPr lang="en-US" baseline="0" dirty="0" err="1" smtClean="0"/>
              <a:t>Ka</a:t>
            </a:r>
            <a:r>
              <a:rPr lang="en-US" baseline="0" dirty="0" smtClean="0"/>
              <a:t> I-5 satellites, MTSAT etc. etc..</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Post implementation monitoring provides performance data on the FANS1/A, ADS-C and CPDLC applications that can be measured against Required Communications Performance or RCP and Required Surveillance Performance or RSP.  Measurement of availability is based on outages that are notified by the Communication Service Providers or CSPs and outages that are detected by observation of the collected FANS1/A.  These measurements provide verification that system objectives that rely on the FANS1/A communications and surveillance infrastructure are  met, and are part of the ATSUs overall Safety Management System or SMS requirements as stated by ICAO.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All ANSP members are encouraged to support system performance monitoring as outlined in the GOLD and to use this performance monitoring data as an element of their respective SMS </a:t>
            </a:r>
            <a:r>
              <a:rPr lang="en-US" b="1" baseline="0" dirty="0" err="1" smtClean="0"/>
              <a:t>programmes</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ATSUs</a:t>
            </a:r>
            <a:r>
              <a:rPr lang="en-US" baseline="0" dirty="0" smtClean="0"/>
              <a:t> indicated that there were a number of interoperability issues relating to route downlinks they receive from airplanes that can result in the inability to create a corresponding uplink clearance.  One particular issue was that airplanes can transmit latitude/longitude fixes where either the latitude or longitude is in whole degree, while the other part includes minutes (and even tenths of minutes). Another issue was that some airplanes send multiple airways without the intersection fix between them.  This is a result of an error in the airborne implementations, </a:t>
            </a:r>
            <a:r>
              <a:rPr lang="en-US" b="1" baseline="0" dirty="0" smtClean="0"/>
              <a:t>and manufacturers should be encouraged to fix those avionics systems that exhibit this deficiency in support of enhanced operational benefits. </a:t>
            </a:r>
            <a:endParaRPr lang="en-US" b="0" baseline="0" dirty="0" smtClean="0"/>
          </a:p>
          <a:p>
            <a:endParaRPr lang="en-US" b="0" baseline="0" dirty="0" smtClean="0"/>
          </a:p>
          <a:p>
            <a:r>
              <a:rPr lang="en-US" b="0" baseline="0" dirty="0" smtClean="0"/>
              <a:t>FAA Technical Center has determined that airplanes in the Pacific using either the AOR-W or AOR-E satellite have exhibited worse performance than the other satellites.  One possible/probable reason is that where this happens, </a:t>
            </a:r>
            <a:r>
              <a:rPr lang="en-US" b="0" u="sng" baseline="0" dirty="0" smtClean="0"/>
              <a:t>both the Pacific and Atlantic satellites are at low elevation angles</a:t>
            </a:r>
            <a:r>
              <a:rPr lang="en-US" b="0" baseline="0" dirty="0" smtClean="0"/>
              <a:t>, so some switching of satellites (and corresponding delays) can be expected in those regions.  The FAA Technical Center will continue the analysis.  INMARSAT, SATCOM system manufacturers and OEMs were assigned an Action Item to see if there is a way to improve the performance in this region.</a:t>
            </a:r>
          </a:p>
          <a:p>
            <a:endParaRPr lang="en-US" b="0" baseline="0" dirty="0" smtClean="0"/>
          </a:p>
          <a:p>
            <a:r>
              <a:rPr lang="en-US" b="0" baseline="0" dirty="0" smtClean="0"/>
              <a:t>The latest issue is if the controller needs to move the airplane, he would send the message to the airplane and then wait until a non-response timer times out within the ground system since the message has been discarded and not displayed to the pilot.  Boeing was encouraged to find a solution to this problem.  </a:t>
            </a:r>
          </a:p>
          <a:p>
            <a:endParaRPr lang="en-US" b="0" baseline="0" dirty="0" smtClean="0"/>
          </a:p>
          <a:p>
            <a:r>
              <a:rPr lang="en-US" b="0" baseline="0" dirty="0" smtClean="0"/>
              <a:t>A problem report was identified in the North-Atlantic relating to a crew reminder function on an Airbus airplane.  The reminder function is armed when a conditional clearance is received by CPDLC and accepted by the crew.  In this case the conditional clearance was superseded by a subsequent clearance.  Sometime later the airplane automation reminded the crew to descend.  After some discussions the crew descended and were questioned by ATC why they descended without a clearance.  </a:t>
            </a:r>
            <a:r>
              <a:rPr lang="en-US" b="0" u="sng" baseline="0" dirty="0" smtClean="0"/>
              <a:t>In the current configuration the flight crew cannot cancel or modify the crew reminder and erroneous reminders must be </a:t>
            </a:r>
            <a:r>
              <a:rPr lang="en-US" b="0" u="sng" baseline="0" dirty="0" err="1" smtClean="0"/>
              <a:t>igonored</a:t>
            </a:r>
            <a:r>
              <a:rPr lang="en-US" b="0" u="none" baseline="0" dirty="0" smtClean="0"/>
              <a:t>.  This feature is on all FANS equipped Airbus aircraft.  </a:t>
            </a:r>
            <a:r>
              <a:rPr lang="en-US" b="1" u="none" baseline="0" dirty="0" smtClean="0"/>
              <a:t>Manufacturers were strongly urged to provide a means to cancel reminders that are superseded by subsequent clearances.  </a:t>
            </a:r>
          </a:p>
          <a:p>
            <a:endParaRPr lang="en-US" b="1" u="none" baseline="0" dirty="0" smtClean="0"/>
          </a:p>
          <a:p>
            <a:r>
              <a:rPr lang="en-US" b="0" u="none" baseline="0" dirty="0" smtClean="0"/>
              <a:t>Currently typing errors in logon requests will result in the flight crew waiting 10 minutes before the airplane function times out and informs the crew of an unsuccessful logon attempt.  However the crew is not given any feedback why the logon attempt failed.  Currently the DSP must perform a 4-character ICAO ID to 7-character address translation similar to what they do today for D-ATIS.  For that service DSP provides “NO PARTICIPATING AIRPORT” message.  It was suggested that the DSP could provide a “INCORRECT LOGON ID” message.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baseline="0" dirty="0" smtClean="0"/>
          </a:p>
          <a:p>
            <a:endParaRPr lang="en-US" baseline="0"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7</a:t>
            </a:fld>
            <a:endParaRPr lang="en-GB"/>
          </a:p>
        </p:txBody>
      </p:sp>
    </p:spTree>
    <p:extLst>
      <p:ext uri="{BB962C8B-B14F-4D97-AF65-F5344CB8AC3E}">
        <p14:creationId xmlns:p14="http://schemas.microsoft.com/office/powerpoint/2010/main" val="723447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INMARSAT could not be present in the meeting.</a:t>
            </a:r>
            <a:r>
              <a:rPr lang="en-US" baseline="0" dirty="0" smtClean="0"/>
              <a:t>  </a:t>
            </a:r>
          </a:p>
          <a:p>
            <a:endParaRPr lang="en-US" baseline="0" dirty="0" smtClean="0"/>
          </a:p>
          <a:p>
            <a:r>
              <a:rPr lang="en-US" baseline="0" dirty="0" smtClean="0"/>
              <a:t>FIT has been monitoring the use of Iridium SATCOM for the provision of FANS communications supporting CPDLC and ADS-C since 2007.  In conjunction with FAA sponsored Communication Working Group (CWG), ATSUs in the region have participated in the trials and have applied the same system performance monitoring criteria as used with INMARSAT systems.  </a:t>
            </a:r>
            <a:r>
              <a:rPr lang="en-US" u="sng" baseline="0" dirty="0" smtClean="0"/>
              <a:t>As a result of the efforts undertaken by the FIT and CWG, the FAA stated that they are drafting a letter agreeing with the assessment of the CWG, that Iridium systems that meet the appropriate requirements be allowed for use with FANS CPDLC and ADS-C without restrictions and on equivalent basis as traditional INMARSAT systems.</a:t>
            </a:r>
            <a:r>
              <a:rPr lang="en-US" u="none" baseline="0" dirty="0" smtClean="0"/>
              <a:t>  The meeting was however reminded that the approval of Iridium </a:t>
            </a:r>
            <a:r>
              <a:rPr lang="en-US" u="none" baseline="0" dirty="0" err="1" smtClean="0"/>
              <a:t>satcom</a:t>
            </a:r>
            <a:r>
              <a:rPr lang="en-US" u="none" baseline="0" dirty="0" smtClean="0"/>
              <a:t> for use with FANS based CPDLC and ADS-C systems was still pending.</a:t>
            </a:r>
          </a:p>
          <a:p>
            <a:endParaRPr lang="en-US" u="none" baseline="0" dirty="0" smtClean="0"/>
          </a:p>
          <a:p>
            <a:r>
              <a:rPr lang="en-US" u="none" baseline="0" dirty="0" smtClean="0"/>
              <a:t>Airbus informed the meeting that they were evaluating use of Iridium </a:t>
            </a:r>
            <a:r>
              <a:rPr lang="en-US" u="none" baseline="0" dirty="0" err="1" smtClean="0"/>
              <a:t>satcom</a:t>
            </a:r>
            <a:r>
              <a:rPr lang="en-US" u="none" baseline="0" dirty="0" smtClean="0"/>
              <a:t> both for voice and data-link services and the early results of these tests were looking promising.  An A320 flight test aircraft had been fitted with an Iridium based </a:t>
            </a:r>
            <a:r>
              <a:rPr lang="en-US" u="none" baseline="0" dirty="0" err="1" smtClean="0"/>
              <a:t>satcom</a:t>
            </a:r>
            <a:r>
              <a:rPr lang="en-US" u="none" baseline="0" dirty="0" smtClean="0"/>
              <a:t> system providing both voice and data link communications over Iridium network.  No interference was noted with GPS system.  However some interference was experienced with INMARSAT </a:t>
            </a:r>
            <a:r>
              <a:rPr lang="en-US" u="none" baseline="0" dirty="0" err="1" smtClean="0"/>
              <a:t>satcom</a:t>
            </a:r>
            <a:r>
              <a:rPr lang="en-US" u="none" baseline="0" dirty="0" smtClean="0"/>
              <a:t>, but not measured.  Voice calls were established with a good quality during up to 30 min, including the flight maneuvers, with successful recording on CVR.  Simultaneously, FANS A+ over Iridium capability (using SITA service) had also been successfully assessed, as well as AOC messages exchange and F-PLN uplink.</a:t>
            </a:r>
          </a:p>
          <a:p>
            <a:endParaRPr lang="en-US" u="none" baseline="0" dirty="0" smtClean="0"/>
          </a:p>
          <a:p>
            <a:r>
              <a:rPr lang="en-US" u="none" baseline="0" dirty="0" smtClean="0"/>
              <a:t>Iridium SATCOM is working with both the DSPs and internally to ensure timely notification of any outages.  It was noted by at least one ATSU in the meeting that they are still not getting service notifications.  Iridium also provided an update to the meeting on their plans to replenish the existing satellite constellation.  Iridium “NEXT” is a funded </a:t>
            </a:r>
            <a:r>
              <a:rPr lang="en-US" u="none" baseline="0" dirty="0" err="1" smtClean="0"/>
              <a:t>programme</a:t>
            </a:r>
            <a:r>
              <a:rPr lang="en-US" u="none" baseline="0" dirty="0" smtClean="0"/>
              <a:t> to the tune of three billion dollars US.  Both satellite manufacture and launch partners are under contact and are working on the </a:t>
            </a:r>
            <a:r>
              <a:rPr lang="en-US" u="none" baseline="0" dirty="0" err="1" smtClean="0"/>
              <a:t>programme</a:t>
            </a:r>
            <a:r>
              <a:rPr lang="en-US" u="none" baseline="0" dirty="0" smtClean="0"/>
              <a:t>.  </a:t>
            </a:r>
            <a:r>
              <a:rPr lang="en-US" u="sng" baseline="0" dirty="0" smtClean="0"/>
              <a:t>Initial launch is targeted for 2015.</a:t>
            </a:r>
            <a:r>
              <a:rPr lang="en-US" u="none" baseline="0" dirty="0" smtClean="0"/>
              <a:t>  Eighty one space vehicles will be built and seventy one will be launched.  The new constellation is expected to be operational in 2017.  The new constellation will be backward compatible with the existing aircraft equipment and for transceiver it is being designed to provide 1.4 Mbps throughput to the aircraft.  The Iridium “NEXT” implementation will also provide additional ground earth station access points to mitigate the “rain fade” issues which has been identified as a concern area.</a:t>
            </a:r>
            <a:endParaRPr lang="en-US" u="sng" dirty="0" smtClean="0"/>
          </a:p>
          <a:p>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8</a:t>
            </a:fld>
            <a:endParaRPr lang="en-GB"/>
          </a:p>
        </p:txBody>
      </p:sp>
    </p:spTree>
    <p:extLst>
      <p:ext uri="{BB962C8B-B14F-4D97-AF65-F5344CB8AC3E}">
        <p14:creationId xmlns:p14="http://schemas.microsoft.com/office/powerpoint/2010/main" val="2869577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Forty Seventh Meeting of The ICAO North Atlantic Systems Planning Group (NAT SPG/47) was held in</a:t>
            </a:r>
            <a:r>
              <a:rPr lang="en-US" baseline="0" dirty="0" smtClean="0"/>
              <a:t> Paris from 13 to 16 June 2011.  </a:t>
            </a:r>
          </a:p>
          <a:p>
            <a:endParaRPr lang="en-US" baseline="0" dirty="0" smtClean="0"/>
          </a:p>
          <a:p>
            <a:r>
              <a:rPr lang="en-US" baseline="0" dirty="0" smtClean="0"/>
              <a:t>The NAT SPG was provided information on the status of NAT SPG Conclusion 46/02 which had endorsed a draft proposal for amendment to the NAT SUPPs mandating the carriage and use of CPDLC and ADS-C in the specified portion of ICAO NAT Regional.  It was recalled that the proposal had been distributed for global circulation by the EUR/NAT Office on 14 September 2010.  The proposal was revised consequent to consultations and was forwarded to ICAO for approval.  Issues related to the exemption of this requirement were also discussed.  It was informed that though the NAT Data Link Monitoring Agency (NAT DLMA) was providing its service, several NAT service providers were still in the process of upgrading their ground automation systems in order to be able to provide data in the format required.  It was reiterated that the completion of these actions will allow the establishment of a fully functional NAT data link monitoring system and enable the declaration of NAT data link fully operational.  </a:t>
            </a:r>
          </a:p>
          <a:p>
            <a:endParaRPr lang="en-US" baseline="0" dirty="0" smtClean="0"/>
          </a:p>
          <a:p>
            <a:r>
              <a:rPr lang="en-US" i="1" u="sng" baseline="0" dirty="0" smtClean="0">
                <a:solidFill>
                  <a:srgbClr val="FF0000"/>
                </a:solidFill>
              </a:rPr>
              <a:t>go to </a:t>
            </a:r>
            <a:r>
              <a:rPr lang="en-US" i="1" u="sng" baseline="0" dirty="0" err="1" smtClean="0">
                <a:solidFill>
                  <a:srgbClr val="FF0000"/>
                </a:solidFill>
              </a:rPr>
              <a:t>para</a:t>
            </a:r>
            <a:r>
              <a:rPr lang="en-US" i="1" u="sng" baseline="0" dirty="0" smtClean="0">
                <a:solidFill>
                  <a:srgbClr val="FF0000"/>
                </a:solidFill>
              </a:rPr>
              <a:t> 3.2</a:t>
            </a:r>
          </a:p>
          <a:p>
            <a:r>
              <a:rPr lang="en-US" i="0" u="none" baseline="0" dirty="0" smtClean="0">
                <a:solidFill>
                  <a:srgbClr val="FF0000"/>
                </a:solidFill>
              </a:rPr>
              <a:t>3.2.2 NAT SPG noted that the reported satellite and VHF data link performance met the 95% criteria for RCP 240.  It was informed as a part of the FANS 1/A over Iridium (FOI) project performance observed over New York FIR indicated encouraging results.  It was informed that Swift Broadband oceanic safety trials are planned for mid 2012.  INMARSAT clarified that the I3 Classic Aero equipped fleet, with the exception of a decreasing portion of older generation aircraft, should largely continue to be </a:t>
            </a:r>
            <a:r>
              <a:rPr lang="en-US" i="1" u="none" baseline="0" dirty="0" smtClean="0">
                <a:solidFill>
                  <a:srgbClr val="FF0000"/>
                </a:solidFill>
              </a:rPr>
              <a:t>“FANS 1/1 over INMARSAT” </a:t>
            </a:r>
            <a:r>
              <a:rPr lang="en-US" i="0" u="none" baseline="0" dirty="0" smtClean="0">
                <a:solidFill>
                  <a:srgbClr val="FF0000"/>
                </a:solidFill>
              </a:rPr>
              <a:t>capable, </a:t>
            </a:r>
            <a:r>
              <a:rPr lang="en-US" b="1" i="0" u="none" baseline="0" dirty="0" smtClean="0">
                <a:solidFill>
                  <a:srgbClr val="FF0000"/>
                </a:solidFill>
              </a:rPr>
              <a:t>would gradually begin utilizing the I4 network and would not require any changes to the on-board equipment</a:t>
            </a:r>
            <a:r>
              <a:rPr lang="en-US" i="0" u="none" baseline="0" dirty="0" smtClean="0">
                <a:solidFill>
                  <a:srgbClr val="FF0000"/>
                </a:solidFill>
              </a:rPr>
              <a:t>.  This, however has not been formally included in the INMARSAT policy document.  </a:t>
            </a:r>
            <a:endParaRPr lang="en-US" i="0" u="none"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9</a:t>
            </a:fld>
            <a:endParaRPr lang="en-GB"/>
          </a:p>
        </p:txBody>
      </p:sp>
    </p:spTree>
    <p:extLst>
      <p:ext uri="{BB962C8B-B14F-4D97-AF65-F5344CB8AC3E}">
        <p14:creationId xmlns:p14="http://schemas.microsoft.com/office/powerpoint/2010/main" val="30748746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1" name="Picture 190"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ctrTitle"/>
          </p:nvPr>
        </p:nvSpPr>
        <p:spPr>
          <a:xfrm>
            <a:off x="685800" y="2130425"/>
            <a:ext cx="7772400" cy="1470025"/>
          </a:xfrm>
        </p:spPr>
        <p:txBody>
          <a:bodyPr lIns="45720" rIns="45720"/>
          <a:lstStyle>
            <a:lvl1pPr marL="0" algn="ctr">
              <a:defRPr>
                <a:solidFill>
                  <a:srgbClr val="00153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95724"/>
            <a:ext cx="6400800" cy="2200275"/>
          </a:xfrm>
        </p:spPr>
        <p:txBody>
          <a:bodyPr/>
          <a:lstStyle>
            <a:lvl1pPr marL="0" indent="0" algn="ctr">
              <a:buNone/>
              <a:defRPr>
                <a:solidFill>
                  <a:srgbClr val="0015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US" smtClean="0"/>
              <a:t>Project title (Insert, Header &amp; Footer)</a:t>
            </a:r>
            <a:endParaRPr lang="en-US"/>
          </a:p>
        </p:txBody>
      </p:sp>
      <p:grpSp>
        <p:nvGrpSpPr>
          <p:cNvPr id="7" name="Group 2"/>
          <p:cNvGrpSpPr>
            <a:grpSpLocks noChangeAspect="1"/>
          </p:cNvGrpSpPr>
          <p:nvPr userDrawn="1"/>
        </p:nvGrpSpPr>
        <p:grpSpPr bwMode="auto">
          <a:xfrm>
            <a:off x="3657600" y="123825"/>
            <a:ext cx="1828800" cy="14986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97" name="Rectangle 96"/>
          <p:cNvSpPr/>
          <p:nvPr userDrawn="1"/>
        </p:nvSpPr>
        <p:spPr>
          <a:xfrm>
            <a:off x="0" y="0"/>
            <a:ext cx="9144000" cy="16764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userDrawn="1"/>
        </p:nvSpPr>
        <p:spPr>
          <a:xfrm>
            <a:off x="0" y="762000"/>
            <a:ext cx="9144000" cy="609600"/>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sp>
        <p:nvSpPr>
          <p:cNvPr id="99" name="TextBox 98"/>
          <p:cNvSpPr txBox="1"/>
          <p:nvPr userDrawn="1"/>
        </p:nvSpPr>
        <p:spPr>
          <a:xfrm>
            <a:off x="1905000" y="759023"/>
            <a:ext cx="3084691" cy="307777"/>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bg1"/>
                </a:solidFill>
              </a:rPr>
              <a:t>International</a:t>
            </a:r>
            <a:r>
              <a:rPr lang="en-GB" sz="1400" baseline="0" dirty="0" smtClean="0">
                <a:solidFill>
                  <a:schemeClr val="bg1"/>
                </a:solidFill>
              </a:rPr>
              <a:t> Civil Aviation Organization</a:t>
            </a:r>
            <a:endParaRPr lang="en-GB" sz="1400" dirty="0" smtClean="0">
              <a:solidFill>
                <a:schemeClr val="bg1"/>
              </a:solidFill>
            </a:endParaRPr>
          </a:p>
        </p:txBody>
      </p:sp>
      <p:grpSp>
        <p:nvGrpSpPr>
          <p:cNvPr id="100" name="Group 2"/>
          <p:cNvGrpSpPr>
            <a:grpSpLocks noChangeAspect="1"/>
          </p:cNvGrpSpPr>
          <p:nvPr userDrawn="1"/>
        </p:nvGrpSpPr>
        <p:grpSpPr bwMode="auto">
          <a:xfrm>
            <a:off x="0" y="88900"/>
            <a:ext cx="1828800" cy="1498600"/>
            <a:chOff x="240" y="144"/>
            <a:chExt cx="1296" cy="1062"/>
          </a:xfrm>
          <a:solidFill>
            <a:schemeClr val="bg1"/>
          </a:solidFill>
        </p:grpSpPr>
        <p:sp>
          <p:nvSpPr>
            <p:cNvPr id="101"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2"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03"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04"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05"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06"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07"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08"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09"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10"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11"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112"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113"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114"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115"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116"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117"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118"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119"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120"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121"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122"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123"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124"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125"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126"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127"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128"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129"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130"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131"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132"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133"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134"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135"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136"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137"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138"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139"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140"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141"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142"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143"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144"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145"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146"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147"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148"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149"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150"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151"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152"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153"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154"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155"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156"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157"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158"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159"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160"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161"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162"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163"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164"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165"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166"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167"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168"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169"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170"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171"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172"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173"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174"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175"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176"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177"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178"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179"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180"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181"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182"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183"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184"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185"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186"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187"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188"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189"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_White">
    <p:spTree>
      <p:nvGrpSpPr>
        <p:cNvPr id="1" name=""/>
        <p:cNvGrpSpPr/>
        <p:nvPr/>
      </p:nvGrpSpPr>
      <p:grpSpPr>
        <a:xfrm>
          <a:off x="0" y="0"/>
          <a:ext cx="0" cy="0"/>
          <a:chOff x="0" y="0"/>
          <a:chExt cx="0" cy="0"/>
        </a:xfrm>
      </p:grpSpPr>
      <p:pic>
        <p:nvPicPr>
          <p:cNvPr id="6" name="Picture 5"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3" name="Date Placeholder 2"/>
          <p:cNvSpPr>
            <a:spLocks noGrp="1"/>
          </p:cNvSpPr>
          <p:nvPr>
            <p:ph type="dt" sz="half" idx="10"/>
          </p:nvPr>
        </p:nvSpPr>
        <p:spPr/>
        <p:txBody>
          <a:bodyPr/>
          <a:lstStyle/>
          <a:p>
            <a:r>
              <a:rPr lang="en-US" smtClean="0"/>
              <a:t>6/92010</a:t>
            </a:r>
            <a:endParaRPr lang="en-US" dirty="0"/>
          </a:p>
        </p:txBody>
      </p:sp>
      <p:sp>
        <p:nvSpPr>
          <p:cNvPr id="4" name="Footer Placeholder 3"/>
          <p:cNvSpPr>
            <a:spLocks noGrp="1"/>
          </p:cNvSpPr>
          <p:nvPr>
            <p:ph type="ftr" sz="quarter" idx="11"/>
          </p:nvPr>
        </p:nvSpPr>
        <p:spPr/>
        <p:txBody>
          <a:bodyPr/>
          <a:lstStyle/>
          <a:p>
            <a:r>
              <a:rPr lang="en-US" smtClean="0"/>
              <a:t>Project title (Insert, Header &amp; Footer)</a:t>
            </a:r>
            <a:endParaRPr lang="en-US"/>
          </a:p>
        </p:txBody>
      </p:sp>
      <p:sp>
        <p:nvSpPr>
          <p:cNvPr id="5" name="Slide Number Placeholder 4"/>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_White_No_Footer">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8" name="Picture 97"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title"/>
          </p:nvPr>
        </p:nvSpPr>
        <p:spPr>
          <a:xfrm>
            <a:off x="457200" y="273050"/>
            <a:ext cx="3008313" cy="1162050"/>
          </a:xfrm>
          <a:solidFill>
            <a:srgbClr val="2C6ABA"/>
          </a:solidFill>
        </p:spPr>
        <p:txBody>
          <a:bodyPr lIns="45720" rIns="45720" anchor="b"/>
          <a:lstStyle>
            <a:lvl1pPr marL="0"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Project title (Insert, Header &amp; Footer)</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grpSp>
        <p:nvGrpSpPr>
          <p:cNvPr id="8" name="Group 2"/>
          <p:cNvGrpSpPr>
            <a:grpSpLocks noChangeAspect="1"/>
          </p:cNvGrpSpPr>
          <p:nvPr userDrawn="1"/>
        </p:nvGrpSpPr>
        <p:grpSpPr bwMode="auto">
          <a:xfrm>
            <a:off x="3017520" y="304800"/>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Project title (Insert, Header &amp; Footer)</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US" smtClean="0"/>
              <a:t>Project title (Insert, Header &amp; Footer)</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7" name="Picture 96"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Vertical Title 1"/>
          <p:cNvSpPr>
            <a:spLocks noGrp="1"/>
          </p:cNvSpPr>
          <p:nvPr>
            <p:ph type="title" orient="vert"/>
          </p:nvPr>
        </p:nvSpPr>
        <p:spPr>
          <a:xfrm>
            <a:off x="8001000" y="0"/>
            <a:ext cx="1143000" cy="6126163"/>
          </a:xfrm>
          <a:solidFill>
            <a:srgbClr val="2C6ABA"/>
          </a:solidFill>
        </p:spPr>
        <p:txBody>
          <a:bodyPr vert="eaVert" lIns="45720" tIns="228600" rIns="45720" bIns="914400"/>
          <a:lstStyle>
            <a:lvl1pPr marL="137160">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0"/>
            <a:ext cx="7543800" cy="6126163"/>
          </a:xfrm>
        </p:spPr>
        <p:txBody>
          <a:bodyPr vert="eaVert" lIns="45720" tIns="22860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US" smtClean="0"/>
              <a:t>Project title (Insert, Header &amp; Footer)</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grpSp>
        <p:nvGrpSpPr>
          <p:cNvPr id="7" name="Group 2"/>
          <p:cNvGrpSpPr>
            <a:grpSpLocks noChangeAspect="1"/>
          </p:cNvGrpSpPr>
          <p:nvPr userDrawn="1"/>
        </p:nvGrpSpPr>
        <p:grpSpPr bwMode="auto">
          <a:xfrm rot="16200000" flipH="1" flipV="1">
            <a:off x="8014561" y="5004661"/>
            <a:ext cx="1115878" cy="9144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629400"/>
            <a:ext cx="9144000" cy="228600"/>
          </a:xfrm>
          <a:prstGeom prst="rect">
            <a:avLst/>
          </a:prstGeom>
          <a:solidFill>
            <a:srgbClr val="2C6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
        <p:nvSpPr>
          <p:cNvPr id="2" name="Title 1"/>
          <p:cNvSpPr>
            <a:spLocks noGrp="1"/>
          </p:cNvSpPr>
          <p:nvPr>
            <p:ph type="title"/>
          </p:nvPr>
        </p:nvSpPr>
        <p:spPr/>
        <p:txBody>
          <a:bodyPr/>
          <a:lstStyle>
            <a:lvl1pPr marL="320040" algn="l">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lvl1pPr>
          </a:lstStyle>
          <a:p>
            <a:r>
              <a:rPr lang="en-US" dirty="0" smtClean="0"/>
              <a:t>SECOND SATELLITE OPERATIONAL DATA-LINK CONTINUITY MEETING</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Background">
    <p:bg>
      <p:bgPr>
        <a:solidFill>
          <a:srgbClr val="2C6ABA"/>
        </a:solidFill>
        <a:effectLst/>
      </p:bgPr>
    </p:bg>
    <p:spTree>
      <p:nvGrpSpPr>
        <p:cNvPr id="1" name=""/>
        <p:cNvGrpSpPr/>
        <p:nvPr/>
      </p:nvGrpSpPr>
      <p:grpSpPr>
        <a:xfrm>
          <a:off x="0" y="0"/>
          <a:ext cx="0" cy="0"/>
          <a:chOff x="0" y="0"/>
          <a:chExt cx="0" cy="0"/>
        </a:xfrm>
      </p:grpSpPr>
      <p:sp>
        <p:nvSpPr>
          <p:cNvPr id="98" name="Rectangle 97"/>
          <p:cNvSpPr/>
          <p:nvPr userDrawn="1"/>
        </p:nvSpPr>
        <p:spPr>
          <a:xfrm>
            <a:off x="0" y="66294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rgbClr val="00153E"/>
                </a:solidFill>
              </a:defRPr>
            </a:lvl1pPr>
          </a:lstStyle>
          <a:p>
            <a:r>
              <a:rPr lang="en-US" smtClean="0"/>
              <a:t>Project title (Insert, Header &amp; Footer)</a:t>
            </a:r>
            <a:endParaRPr lang="en-US"/>
          </a:p>
        </p:txBody>
      </p:sp>
      <p:sp>
        <p:nvSpPr>
          <p:cNvPr id="6" name="Slide Number Placeholder 5"/>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White Background">
    <p:bg>
      <p:bgPr>
        <a:solidFill>
          <a:schemeClr val="bg1"/>
        </a:solidFill>
        <a:effectLst/>
      </p:bgPr>
    </p:bg>
    <p:spTree>
      <p:nvGrpSpPr>
        <p:cNvPr id="1" name=""/>
        <p:cNvGrpSpPr/>
        <p:nvPr/>
      </p:nvGrpSpPr>
      <p:grpSpPr>
        <a:xfrm>
          <a:off x="0" y="0"/>
          <a:ext cx="0" cy="0"/>
          <a:chOff x="0" y="0"/>
          <a:chExt cx="0" cy="0"/>
        </a:xfrm>
      </p:grpSpPr>
      <p:pic>
        <p:nvPicPr>
          <p:cNvPr id="99" name="Picture 98"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4" name="Date Placeholder 3"/>
          <p:cNvSpPr>
            <a:spLocks noGrp="1"/>
          </p:cNvSpPr>
          <p:nvPr>
            <p:ph type="dt" sz="half" idx="10"/>
          </p:nvPr>
        </p:nvSpPr>
        <p:spPr>
          <a:noFill/>
        </p:spPr>
        <p:txBody>
          <a:bodyPr/>
          <a:lstStyle>
            <a:lvl1pPr>
              <a:defRPr>
                <a:solidFill>
                  <a:schemeClr val="bg1"/>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chemeClr val="bg1"/>
                </a:solidFill>
              </a:defRPr>
            </a:lvl1pPr>
          </a:lstStyle>
          <a:p>
            <a:r>
              <a:rPr lang="en-US" smtClean="0"/>
              <a:t>Project title (Insert, Header &amp; Footer)</a:t>
            </a:r>
            <a:endParaRPr lang="en-US"/>
          </a:p>
        </p:txBody>
      </p:sp>
      <p:sp>
        <p:nvSpPr>
          <p:cNvPr id="6" name="Slide Number Placeholder 5"/>
          <p:cNvSpPr>
            <a:spLocks noGrp="1"/>
          </p:cNvSpPr>
          <p:nvPr>
            <p:ph type="sldNum" sz="quarter" idx="12"/>
          </p:nvPr>
        </p:nvSpPr>
        <p:spPr>
          <a:noFill/>
        </p:spPr>
        <p:txBody>
          <a:bodyPr/>
          <a:lstStyle>
            <a:lvl1pPr>
              <a:defRPr>
                <a:solidFill>
                  <a:schemeClr val="bg1"/>
                </a:solidFill>
              </a:defRPr>
            </a:lvl1pPr>
          </a:lstStyle>
          <a:p>
            <a:fld id="{C97275D5-4C12-42FF-82D2-635AEC9DB89A}" type="slidenum">
              <a:rPr lang="en-US" smtClean="0"/>
              <a:pPr/>
              <a:t>‹#›</a:t>
            </a:fld>
            <a:endParaRPr lang="en-US" dirty="0"/>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Project title (Insert, Header &amp; Footer)</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Date Placeholder 4"/>
          <p:cNvSpPr>
            <a:spLocks noGrp="1"/>
          </p:cNvSpPr>
          <p:nvPr>
            <p:ph type="dt" sz="half" idx="10"/>
          </p:nvPr>
        </p:nvSpPr>
        <p:spPr>
          <a:xfrm>
            <a:off x="0" y="6629400"/>
            <a:ext cx="3124200" cy="228600"/>
          </a:xfrm>
        </p:spPr>
        <p:txBody>
          <a:bodyPr/>
          <a:lstStyle/>
          <a:p>
            <a:r>
              <a:rPr lang="en-US" smtClean="0"/>
              <a:t>6/92010</a:t>
            </a:r>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noFill/>
        </p:spPr>
        <p:txBody>
          <a:bodyPr/>
          <a:lstStyle/>
          <a:p>
            <a:r>
              <a:rPr lang="en-US" smtClean="0"/>
              <a:t>Project title (Insert, Header &amp; Footer)</a:t>
            </a:r>
            <a:endParaRPr lang="en-US" dirty="0"/>
          </a:p>
        </p:txBody>
      </p:sp>
      <p:sp>
        <p:nvSpPr>
          <p:cNvPr id="9" name="Slide Number Placeholder 8"/>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6629400"/>
            <a:ext cx="9144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1143000" y="6629400"/>
            <a:ext cx="6858000" cy="228600"/>
          </a:xfrm>
          <a:noFill/>
        </p:spPr>
        <p:txBody>
          <a:bodyPr/>
          <a:lstStyle/>
          <a:p>
            <a:r>
              <a:rPr lang="en-US" smtClean="0"/>
              <a:t>Project title (Insert, Header &amp; Footer)</a:t>
            </a:r>
            <a:endParaRPr lang="en-US"/>
          </a:p>
        </p:txBody>
      </p:sp>
      <p:sp>
        <p:nvSpPr>
          <p:cNvPr id="5" name="Slide Number Placeholder 4"/>
          <p:cNvSpPr>
            <a:spLocks noGrp="1"/>
          </p:cNvSpPr>
          <p:nvPr>
            <p:ph type="sldNum" sz="quarter" idx="12"/>
          </p:nvPr>
        </p:nvSpPr>
        <p:spPr>
          <a:xfrm>
            <a:off x="8001000" y="6629400"/>
            <a:ext cx="1143000" cy="228600"/>
          </a:xfrm>
          <a:noFill/>
        </p:spPr>
        <p:txBody>
          <a:bodyPr/>
          <a:lstStyle/>
          <a:p>
            <a:fld id="{C97275D5-4C12-42FF-82D2-635AEC9DB8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_Blue">
    <p:bg>
      <p:bgPr>
        <a:solidFill>
          <a:srgbClr val="2C6ABA"/>
        </a:solidFill>
        <a:effectLst/>
      </p:bgPr>
    </p:bg>
    <p:spTree>
      <p:nvGrpSpPr>
        <p:cNvPr id="1" name=""/>
        <p:cNvGrpSpPr/>
        <p:nvPr/>
      </p:nvGrpSpPr>
      <p:grpSpPr>
        <a:xfrm>
          <a:off x="0" y="0"/>
          <a:ext cx="0" cy="0"/>
          <a:chOff x="0" y="0"/>
          <a:chExt cx="0" cy="0"/>
        </a:xfrm>
      </p:grpSpPr>
      <p:pic>
        <p:nvPicPr>
          <p:cNvPr id="5" name="Picture 4" descr="White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Date Placeholder 1"/>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3" name="Footer Placeholder 2"/>
          <p:cNvSpPr>
            <a:spLocks noGrp="1"/>
          </p:cNvSpPr>
          <p:nvPr>
            <p:ph type="ftr" sz="quarter" idx="11"/>
          </p:nvPr>
        </p:nvSpPr>
        <p:spPr>
          <a:noFill/>
        </p:spPr>
        <p:txBody>
          <a:bodyPr/>
          <a:lstStyle>
            <a:lvl1pPr>
              <a:defRPr>
                <a:solidFill>
                  <a:srgbClr val="00153E"/>
                </a:solidFill>
              </a:defRPr>
            </a:lvl1pPr>
          </a:lstStyle>
          <a:p>
            <a:r>
              <a:rPr lang="en-US" smtClean="0"/>
              <a:t>Project title (Insert, Header &amp; Footer)</a:t>
            </a:r>
            <a:endParaRPr lang="en-US"/>
          </a:p>
        </p:txBody>
      </p:sp>
      <p:sp>
        <p:nvSpPr>
          <p:cNvPr id="4" name="Slide Number Placeholder 3"/>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_Blue_No_Footer">
    <p:bg>
      <p:bgPr>
        <a:solidFill>
          <a:srgbClr val="2C6ABA"/>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9" name="Picture 98" descr="BottomBorder.png"/>
          <p:cNvPicPr>
            <a:picLocks noChangeAspect="1"/>
          </p:cNvPicPr>
          <p:nvPr/>
        </p:nvPicPr>
        <p:blipFill>
          <a:blip r:embed="rId17" cstate="print"/>
          <a:stretch>
            <a:fillRect/>
          </a:stretch>
        </p:blipFill>
        <p:spPr>
          <a:xfrm>
            <a:off x="0" y="6614485"/>
            <a:ext cx="9144000" cy="243515"/>
          </a:xfrm>
          <a:prstGeom prst="rect">
            <a:avLst/>
          </a:prstGeom>
          <a:noFill/>
        </p:spPr>
      </p:pic>
      <p:sp>
        <p:nvSpPr>
          <p:cNvPr id="8" name="Rectangle 7"/>
          <p:cNvSpPr/>
          <p:nvPr/>
        </p:nvSpPr>
        <p:spPr>
          <a:xfrm>
            <a:off x="0" y="0"/>
            <a:ext cx="9144000" cy="11430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2"/>
          <p:cNvGrpSpPr>
            <a:grpSpLocks noChangeAspect="1"/>
          </p:cNvGrpSpPr>
          <p:nvPr/>
        </p:nvGrpSpPr>
        <p:grpSpPr bwMode="auto">
          <a:xfrm>
            <a:off x="7875722" y="114300"/>
            <a:ext cx="1115878" cy="914400"/>
            <a:chOff x="240" y="144"/>
            <a:chExt cx="1296" cy="1062"/>
          </a:xfrm>
        </p:grpSpPr>
        <p:sp>
          <p:nvSpPr>
            <p:cNvPr id="10"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11"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2"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3"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4"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5"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6"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7"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8"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9"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20"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21"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2"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3"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4"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5"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6"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7"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8"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9"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30"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31"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2"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3"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4"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5"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6"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7"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8"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9"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40"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41"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2"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3"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4"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5"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6"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7"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8"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9"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50"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51"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2"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3"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4"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5"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6"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7"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8"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9"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60"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61"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2"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3"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4"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5"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6"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7"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8"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9"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70"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71"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2"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3"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4"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5"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6"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7"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8"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9"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80"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81"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2"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3"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4"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5"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6"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7"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8"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9"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90"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91"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2"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3"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4"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5"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6"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7"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8"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2" name="Title Placeholder 1"/>
          <p:cNvSpPr>
            <a:spLocks noGrp="1"/>
          </p:cNvSpPr>
          <p:nvPr>
            <p:ph type="title"/>
          </p:nvPr>
        </p:nvSpPr>
        <p:spPr>
          <a:xfrm>
            <a:off x="0" y="0"/>
            <a:ext cx="9144000" cy="1143000"/>
          </a:xfrm>
          <a:prstGeom prst="rect">
            <a:avLst/>
          </a:prstGeom>
          <a:noFill/>
        </p:spPr>
        <p:txBody>
          <a:bodyPr vert="horz" lIns="137160" tIns="45720" rIns="137160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629400"/>
            <a:ext cx="3124200" cy="228600"/>
          </a:xfrm>
          <a:prstGeom prst="rect">
            <a:avLst/>
          </a:prstGeom>
          <a:noFill/>
        </p:spPr>
        <p:txBody>
          <a:bodyPr vert="horz" lIns="457200" tIns="0" rIns="0" bIns="0" rtlCol="0" anchor="ctr"/>
          <a:lstStyle>
            <a:lvl1pPr algn="l">
              <a:defRPr sz="1200">
                <a:solidFill>
                  <a:schemeClr val="bg1"/>
                </a:solidFill>
              </a:defRPr>
            </a:lvl1pPr>
          </a:lstStyle>
          <a:p>
            <a:r>
              <a:rPr lang="en-US" dirty="0" smtClean="0"/>
              <a:t>6/92010</a:t>
            </a:r>
            <a:endParaRPr lang="en-US" dirty="0"/>
          </a:p>
        </p:txBody>
      </p:sp>
      <p:sp>
        <p:nvSpPr>
          <p:cNvPr id="5" name="Footer Placeholder 4"/>
          <p:cNvSpPr>
            <a:spLocks noGrp="1"/>
          </p:cNvSpPr>
          <p:nvPr>
            <p:ph type="ftr" sz="quarter" idx="3"/>
          </p:nvPr>
        </p:nvSpPr>
        <p:spPr>
          <a:xfrm>
            <a:off x="1295400" y="6629400"/>
            <a:ext cx="6553200" cy="228600"/>
          </a:xfrm>
          <a:prstGeom prst="rect">
            <a:avLst/>
          </a:prstGeom>
          <a:noFill/>
        </p:spPr>
        <p:txBody>
          <a:bodyPr vert="horz" lIns="91440" tIns="45720" rIns="91440" bIns="45720" rtlCol="0" anchor="ctr"/>
          <a:lstStyle>
            <a:lvl1pPr algn="ctr">
              <a:defRPr sz="1200">
                <a:solidFill>
                  <a:schemeClr val="bg1"/>
                </a:solidFill>
              </a:defRPr>
            </a:lvl1pPr>
          </a:lstStyle>
          <a:p>
            <a:r>
              <a:rPr lang="en-US" dirty="0" smtClean="0"/>
              <a:t>SECOND SATELLITE  DATA-LINK OPERATIONAL CONTINUITY MEETING</a:t>
            </a:r>
            <a:endParaRPr lang="en-US" dirty="0"/>
          </a:p>
        </p:txBody>
      </p:sp>
      <p:sp>
        <p:nvSpPr>
          <p:cNvPr id="6" name="Slide Number Placeholder 5"/>
          <p:cNvSpPr>
            <a:spLocks noGrp="1"/>
          </p:cNvSpPr>
          <p:nvPr>
            <p:ph type="sldNum" sz="quarter" idx="4"/>
          </p:nvPr>
        </p:nvSpPr>
        <p:spPr>
          <a:xfrm>
            <a:off x="6019800" y="6629400"/>
            <a:ext cx="3124200" cy="228600"/>
          </a:xfrm>
          <a:prstGeom prst="rect">
            <a:avLst/>
          </a:prstGeom>
          <a:noFill/>
        </p:spPr>
        <p:txBody>
          <a:bodyPr vert="horz" lIns="91440" tIns="45720" rIns="457200" bIns="45720" rtlCol="0" anchor="ctr"/>
          <a:lstStyle>
            <a:lvl1pPr algn="r">
              <a:defRPr sz="1200">
                <a:solidFill>
                  <a:schemeClr val="bg1"/>
                </a:solidFill>
              </a:defRPr>
            </a:lvl1pPr>
          </a:lstStyle>
          <a:p>
            <a:fld id="{C97275D5-4C12-42FF-82D2-635AEC9DB89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5" r:id="rId4"/>
    <p:sldLayoutId id="2147483664" r:id="rId5"/>
    <p:sldLayoutId id="2147483665" r:id="rId6"/>
    <p:sldLayoutId id="2147483666" r:id="rId7"/>
    <p:sldLayoutId id="2147483667" r:id="rId8"/>
    <p:sldLayoutId id="2147483674" r:id="rId9"/>
    <p:sldLayoutId id="2147483672" r:id="rId10"/>
    <p:sldLayoutId id="2147483673" r:id="rId11"/>
    <p:sldLayoutId id="2147483668" r:id="rId12"/>
    <p:sldLayoutId id="2147483669" r:id="rId13"/>
    <p:sldLayoutId id="2147483670" r:id="rId14"/>
    <p:sldLayoutId id="2147483671" r:id="rId15"/>
  </p:sldLayoutIdLst>
  <p:hf hdr="0" dt="0"/>
  <p:txStyles>
    <p:titleStyle>
      <a:lvl1pPr marL="457200" algn="l" defTabSz="914400" rtl="0" eaLnBrk="1" latinLnBrk="0" hangingPunct="1">
        <a:spcBef>
          <a:spcPct val="0"/>
        </a:spcBef>
        <a:buNone/>
        <a:defRPr lang="en-US" sz="3600" kern="1200" dirty="0" smtClean="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t>SATELLITE DATA-LINK  COMMUNICATION REQUIREMENTS AND ISSUES </a:t>
            </a:r>
            <a:endParaRPr lang="en-GB" b="1" dirty="0"/>
          </a:p>
        </p:txBody>
      </p:sp>
      <p:sp>
        <p:nvSpPr>
          <p:cNvPr id="3" name="Subtitle 2"/>
          <p:cNvSpPr>
            <a:spLocks noGrp="1"/>
          </p:cNvSpPr>
          <p:nvPr>
            <p:ph type="subTitle" idx="1"/>
          </p:nvPr>
        </p:nvSpPr>
        <p:spPr>
          <a:xfrm>
            <a:off x="1371600" y="4343400"/>
            <a:ext cx="6400800" cy="2200275"/>
          </a:xfrm>
        </p:spPr>
        <p:txBody>
          <a:bodyPr>
            <a:normAutofit/>
          </a:bodyPr>
          <a:lstStyle/>
          <a:p>
            <a:endParaRPr lang="en-GB" dirty="0" smtClean="0"/>
          </a:p>
          <a:p>
            <a:endParaRPr lang="en-GB" dirty="0" smtClean="0"/>
          </a:p>
          <a:p>
            <a:r>
              <a:rPr lang="en-GB" dirty="0" smtClean="0"/>
              <a:t>ICAO APAC Office</a:t>
            </a:r>
            <a:endParaRPr lang="en-GB" i="1" dirty="0" smtClean="0"/>
          </a:p>
          <a:p>
            <a:r>
              <a:rPr lang="en-GB" sz="2400" i="1" dirty="0" smtClean="0"/>
              <a:t>8 February, 2012</a:t>
            </a:r>
          </a:p>
          <a:p>
            <a:endParaRPr lang="en-GB" dirty="0" smtClean="0"/>
          </a:p>
          <a:p>
            <a:endParaRPr lang="en-GB"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10</a:t>
            </a:fld>
            <a:endParaRPr lang="en-US"/>
          </a:p>
        </p:txBody>
      </p:sp>
      <p:sp>
        <p:nvSpPr>
          <p:cNvPr id="3" name="Title 2"/>
          <p:cNvSpPr>
            <a:spLocks noGrp="1"/>
          </p:cNvSpPr>
          <p:nvPr>
            <p:ph type="title"/>
          </p:nvPr>
        </p:nvSpPr>
        <p:spPr/>
        <p:txBody>
          <a:bodyPr/>
          <a:lstStyle/>
          <a:p>
            <a:r>
              <a:rPr lang="en-US" dirty="0" smtClean="0"/>
              <a:t>APANPIRG</a:t>
            </a:r>
            <a:endParaRPr lang="en-US" dirty="0"/>
          </a:p>
        </p:txBody>
      </p:sp>
      <p:sp>
        <p:nvSpPr>
          <p:cNvPr id="4" name="Content Placeholder 3"/>
          <p:cNvSpPr>
            <a:spLocks noGrp="1"/>
          </p:cNvSpPr>
          <p:nvPr>
            <p:ph idx="1"/>
          </p:nvPr>
        </p:nvSpPr>
        <p:spPr>
          <a:xfrm>
            <a:off x="228600" y="1295400"/>
            <a:ext cx="8686800" cy="5562600"/>
          </a:xfrm>
        </p:spPr>
        <p:txBody>
          <a:bodyPr>
            <a:normAutofit/>
          </a:bodyPr>
          <a:lstStyle/>
          <a:p>
            <a:r>
              <a:rPr lang="en-US" dirty="0" smtClean="0"/>
              <a:t>SAT DATA-LINK performance issues raised in APANPIRG Sub-Groups in 2008</a:t>
            </a:r>
          </a:p>
          <a:p>
            <a:r>
              <a:rPr lang="en-US" dirty="0" smtClean="0"/>
              <a:t>APANPIRG/19 asks ICAO to organize meeting of stake-holders to develop solutions </a:t>
            </a:r>
          </a:p>
          <a:p>
            <a:r>
              <a:rPr lang="en-US" dirty="0" smtClean="0"/>
              <a:t>SOCM/1 organized from 26 to 28 August, 2009</a:t>
            </a:r>
          </a:p>
          <a:p>
            <a:pPr lvl="1"/>
            <a:r>
              <a:rPr lang="en-US" dirty="0" smtClean="0"/>
              <a:t>56 participants from 13 States, International Organizations, Industry attended</a:t>
            </a:r>
          </a:p>
          <a:p>
            <a:pPr lvl="1"/>
            <a:r>
              <a:rPr lang="en-US" dirty="0" smtClean="0"/>
              <a:t>5 Working and 16 Information papers were presented and several presentations were made</a:t>
            </a:r>
          </a:p>
          <a:p>
            <a:pPr marL="0" indent="0">
              <a:buNone/>
            </a:pPr>
            <a:r>
              <a:rPr lang="en-US" dirty="0" smtClean="0"/>
              <a:t> </a:t>
            </a:r>
          </a:p>
          <a:p>
            <a:endParaRPr lang="en-US" dirty="0"/>
          </a:p>
        </p:txBody>
      </p:sp>
      <p:sp>
        <p:nvSpPr>
          <p:cNvPr id="5" name="Footer Placeholder 4"/>
          <p:cNvSpPr>
            <a:spLocks noGrp="1"/>
          </p:cNvSpPr>
          <p:nvPr>
            <p:ph type="ftr" sz="quarter" idx="11"/>
          </p:nvPr>
        </p:nvSpPr>
        <p:spPr/>
        <p:txBody>
          <a:bodyPr/>
          <a:lstStyle/>
          <a:p>
            <a:r>
              <a:rPr lang="en-US" smtClean="0"/>
              <a:t>SECOND SATELLITE OPERATIONAL DATA-LINK CONTINUITY MEETING</a:t>
            </a:r>
            <a:endParaRPr lang="en-US" dirty="0"/>
          </a:p>
        </p:txBody>
      </p:sp>
    </p:spTree>
    <p:extLst>
      <p:ext uri="{BB962C8B-B14F-4D97-AF65-F5344CB8AC3E}">
        <p14:creationId xmlns:p14="http://schemas.microsoft.com/office/powerpoint/2010/main" val="1441901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11</a:t>
            </a:fld>
            <a:endParaRPr lang="en-US"/>
          </a:p>
        </p:txBody>
      </p:sp>
      <p:sp>
        <p:nvSpPr>
          <p:cNvPr id="3" name="Title 2"/>
          <p:cNvSpPr>
            <a:spLocks noGrp="1"/>
          </p:cNvSpPr>
          <p:nvPr>
            <p:ph type="title"/>
          </p:nvPr>
        </p:nvSpPr>
        <p:spPr/>
        <p:txBody>
          <a:bodyPr/>
          <a:lstStyle/>
          <a:p>
            <a:r>
              <a:rPr lang="en-US" dirty="0" smtClean="0"/>
              <a:t>SOCM/1 OUTCOME</a:t>
            </a:r>
            <a:endParaRPr lang="en-US" dirty="0"/>
          </a:p>
        </p:txBody>
      </p:sp>
      <p:sp>
        <p:nvSpPr>
          <p:cNvPr id="4" name="Content Placeholder 3"/>
          <p:cNvSpPr>
            <a:spLocks noGrp="1"/>
          </p:cNvSpPr>
          <p:nvPr>
            <p:ph idx="1"/>
          </p:nvPr>
        </p:nvSpPr>
        <p:spPr>
          <a:xfrm>
            <a:off x="457200" y="1600200"/>
            <a:ext cx="8382000" cy="4953000"/>
          </a:xfrm>
        </p:spPr>
        <p:txBody>
          <a:bodyPr>
            <a:normAutofit/>
          </a:bodyPr>
          <a:lstStyle/>
          <a:p>
            <a:r>
              <a:rPr lang="en-US" dirty="0" smtClean="0"/>
              <a:t>Communication and Surveillance specifications included in the GOLD as Appendices B and C</a:t>
            </a:r>
          </a:p>
          <a:p>
            <a:r>
              <a:rPr lang="en-US" dirty="0"/>
              <a:t>States and IATA urged to provide information for Appendices E and F of the GOLD </a:t>
            </a:r>
            <a:r>
              <a:rPr lang="en-US" dirty="0" smtClean="0"/>
              <a:t>Document</a:t>
            </a:r>
          </a:p>
          <a:p>
            <a:r>
              <a:rPr lang="en-US" dirty="0" smtClean="0"/>
              <a:t>Satellite data-link critical requirement for the implementation of RNP-4 -- IATA</a:t>
            </a:r>
          </a:p>
          <a:p>
            <a:r>
              <a:rPr lang="en-US" dirty="0" smtClean="0"/>
              <a:t>ICAO views that multiple redundant connectivity has potential of improving availability</a:t>
            </a:r>
          </a:p>
          <a:p>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t>SECOND SATELLITE OPERATIONAL DATA-LINK CONTINUITY MEETING</a:t>
            </a:r>
            <a:endParaRPr lang="en-US" dirty="0"/>
          </a:p>
        </p:txBody>
      </p:sp>
    </p:spTree>
    <p:extLst>
      <p:ext uri="{BB962C8B-B14F-4D97-AF65-F5344CB8AC3E}">
        <p14:creationId xmlns:p14="http://schemas.microsoft.com/office/powerpoint/2010/main" val="36171763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12</a:t>
            </a:fld>
            <a:endParaRPr lang="en-US"/>
          </a:p>
        </p:txBody>
      </p:sp>
      <p:sp>
        <p:nvSpPr>
          <p:cNvPr id="3" name="Title 2"/>
          <p:cNvSpPr>
            <a:spLocks noGrp="1"/>
          </p:cNvSpPr>
          <p:nvPr>
            <p:ph type="title"/>
          </p:nvPr>
        </p:nvSpPr>
        <p:spPr/>
        <p:txBody>
          <a:bodyPr/>
          <a:lstStyle/>
          <a:p>
            <a:r>
              <a:rPr lang="en-US" dirty="0" smtClean="0"/>
              <a:t>QUESTIONS RAISED </a:t>
            </a:r>
            <a:endParaRPr lang="en-US" dirty="0"/>
          </a:p>
        </p:txBody>
      </p:sp>
      <p:sp>
        <p:nvSpPr>
          <p:cNvPr id="4" name="Content Placeholder 3"/>
          <p:cNvSpPr>
            <a:spLocks noGrp="1"/>
          </p:cNvSpPr>
          <p:nvPr>
            <p:ph idx="1"/>
          </p:nvPr>
        </p:nvSpPr>
        <p:spPr/>
        <p:txBody>
          <a:bodyPr/>
          <a:lstStyle/>
          <a:p>
            <a:r>
              <a:rPr lang="en-US" dirty="0" smtClean="0"/>
              <a:t>Options available for Satellite data-link considering business model</a:t>
            </a:r>
          </a:p>
          <a:p>
            <a:r>
              <a:rPr lang="en-US" dirty="0" smtClean="0"/>
              <a:t>Service life left on I3 Network to recover investment after implementing upgrades</a:t>
            </a:r>
          </a:p>
          <a:p>
            <a:r>
              <a:rPr lang="en-US" dirty="0" smtClean="0"/>
              <a:t>PARC CWG investigating use of IRIDIUM Satellite Short Burst Data (SBD)</a:t>
            </a:r>
          </a:p>
          <a:p>
            <a:r>
              <a:rPr lang="en-US" dirty="0" smtClean="0"/>
              <a:t>Requirement of performance specs to support “longer term” operational initiatives.</a:t>
            </a:r>
          </a:p>
          <a:p>
            <a:endParaRPr lang="en-US" dirty="0" smtClean="0"/>
          </a:p>
          <a:p>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t>SECOND SATELLITE OPERATIONAL DATA-LINK CONTINUITY MEETING</a:t>
            </a:r>
            <a:endParaRPr lang="en-US" dirty="0"/>
          </a:p>
        </p:txBody>
      </p:sp>
    </p:spTree>
    <p:extLst>
      <p:ext uri="{BB962C8B-B14F-4D97-AF65-F5344CB8AC3E}">
        <p14:creationId xmlns:p14="http://schemas.microsoft.com/office/powerpoint/2010/main" val="2190942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13</a:t>
            </a:fld>
            <a:endParaRPr lang="en-US"/>
          </a:p>
        </p:txBody>
      </p:sp>
      <p:sp>
        <p:nvSpPr>
          <p:cNvPr id="3" name="Title 2"/>
          <p:cNvSpPr>
            <a:spLocks noGrp="1"/>
          </p:cNvSpPr>
          <p:nvPr>
            <p:ph type="title"/>
          </p:nvPr>
        </p:nvSpPr>
        <p:spPr/>
        <p:txBody>
          <a:bodyPr/>
          <a:lstStyle/>
          <a:p>
            <a:r>
              <a:rPr lang="en-GB" dirty="0" smtClean="0"/>
              <a:t>SOCM/2</a:t>
            </a:r>
            <a:endParaRPr lang="en-GB" dirty="0"/>
          </a:p>
        </p:txBody>
      </p:sp>
      <p:sp>
        <p:nvSpPr>
          <p:cNvPr id="4" name="Content Placeholder 3"/>
          <p:cNvSpPr>
            <a:spLocks noGrp="1"/>
          </p:cNvSpPr>
          <p:nvPr>
            <p:ph idx="1"/>
          </p:nvPr>
        </p:nvSpPr>
        <p:spPr>
          <a:xfrm>
            <a:off x="228600" y="1295400"/>
            <a:ext cx="8763000" cy="5029200"/>
          </a:xfrm>
        </p:spPr>
        <p:txBody>
          <a:bodyPr>
            <a:normAutofit lnSpcReduction="10000"/>
          </a:bodyPr>
          <a:lstStyle/>
          <a:p>
            <a:pPr marL="0" indent="0">
              <a:buNone/>
            </a:pPr>
            <a:r>
              <a:rPr lang="en-GB" dirty="0" smtClean="0"/>
              <a:t>Following issues were recommended in SOCM/1 for discussion in SOCM/2</a:t>
            </a:r>
          </a:p>
          <a:p>
            <a:r>
              <a:rPr lang="en-GB" dirty="0" smtClean="0"/>
              <a:t>Review Status of Satellite Data-link Communication in the Region</a:t>
            </a:r>
          </a:p>
          <a:p>
            <a:r>
              <a:rPr lang="en-GB" dirty="0" smtClean="0"/>
              <a:t>Develop common Outage/Maintenance Reporting Template for STATEs/ANSPs/CRAs</a:t>
            </a:r>
          </a:p>
          <a:p>
            <a:r>
              <a:rPr lang="en-GB" dirty="0" smtClean="0"/>
              <a:t>Develop a common service level agreement between CSPs and States/ANSPs</a:t>
            </a:r>
          </a:p>
          <a:p>
            <a:r>
              <a:rPr lang="en-GB" dirty="0" smtClean="0"/>
              <a:t>Mid/Long Term Strategy for Satellite Communication beyond 2016</a:t>
            </a:r>
          </a:p>
          <a:p>
            <a:endParaRPr lang="en-GB" dirty="0"/>
          </a:p>
        </p:txBody>
      </p:sp>
      <p:sp>
        <p:nvSpPr>
          <p:cNvPr id="5" name="Footer Placeholder 4"/>
          <p:cNvSpPr>
            <a:spLocks noGrp="1"/>
          </p:cNvSpPr>
          <p:nvPr>
            <p:ph type="ftr" sz="quarter" idx="11"/>
          </p:nvPr>
        </p:nvSpPr>
        <p:spPr/>
        <p:txBody>
          <a:bodyPr/>
          <a:lstStyle/>
          <a:p>
            <a:r>
              <a:rPr lang="en-US" smtClean="0"/>
              <a:t>Project title (Insert, Header &amp; Footer)</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14</a:t>
            </a:fld>
            <a:endParaRPr lang="en-US"/>
          </a:p>
        </p:txBody>
      </p:sp>
      <p:sp>
        <p:nvSpPr>
          <p:cNvPr id="3" name="Title 2"/>
          <p:cNvSpPr>
            <a:spLocks noGrp="1"/>
          </p:cNvSpPr>
          <p:nvPr>
            <p:ph type="title"/>
          </p:nvPr>
        </p:nvSpPr>
        <p:spPr/>
        <p:txBody>
          <a:bodyPr/>
          <a:lstStyle/>
          <a:p>
            <a:r>
              <a:rPr lang="en-US" smtClean="0"/>
              <a:t>DATALINK PERFORMANCE</a:t>
            </a: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t>Data-link performance significantly improved, safety target being achieved, efficiency target to be met</a:t>
            </a:r>
          </a:p>
          <a:p>
            <a:pPr marL="0" indent="0">
              <a:buNone/>
            </a:pPr>
            <a:endParaRPr lang="en-US" dirty="0" smtClean="0"/>
          </a:p>
          <a:p>
            <a:r>
              <a:rPr lang="en-US" dirty="0" smtClean="0"/>
              <a:t>APANPIRG/22 noting the pre- and post-implementation  system performance monitoring requirements, urged States in the APAC Region to ensure that the appropriate data link performance monitoring is undertaken and reported to CRAs/FITs, as required, in a timely manner. (APANPIRG Conclusion 22/12) </a:t>
            </a:r>
            <a:endParaRPr lang="en-US" dirty="0"/>
          </a:p>
        </p:txBody>
      </p:sp>
      <p:sp>
        <p:nvSpPr>
          <p:cNvPr id="5" name="Footer Placeholder 4"/>
          <p:cNvSpPr>
            <a:spLocks noGrp="1"/>
          </p:cNvSpPr>
          <p:nvPr>
            <p:ph type="ftr" sz="quarter" idx="11"/>
          </p:nvPr>
        </p:nvSpPr>
        <p:spPr/>
        <p:txBody>
          <a:bodyPr/>
          <a:lstStyle/>
          <a:p>
            <a:r>
              <a:rPr lang="en-US" smtClean="0"/>
              <a:t>SECOND SATELLITE OPERATIONAL DATA-LINK CONTINUITY MEETING</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15</a:t>
            </a:fld>
            <a:endParaRPr lang="en-US"/>
          </a:p>
        </p:txBody>
      </p:sp>
      <p:sp>
        <p:nvSpPr>
          <p:cNvPr id="3" name="Title 2"/>
          <p:cNvSpPr>
            <a:spLocks noGrp="1"/>
          </p:cNvSpPr>
          <p:nvPr>
            <p:ph type="title"/>
          </p:nvPr>
        </p:nvSpPr>
        <p:spPr/>
        <p:txBody>
          <a:bodyPr/>
          <a:lstStyle/>
          <a:p>
            <a:r>
              <a:rPr lang="en-US" dirty="0" smtClean="0"/>
              <a:t>CONCLUSION</a:t>
            </a:r>
            <a:endParaRPr lang="en-US" dirty="0"/>
          </a:p>
        </p:txBody>
      </p:sp>
      <p:sp>
        <p:nvSpPr>
          <p:cNvPr id="4" name="Content Placeholder 3"/>
          <p:cNvSpPr>
            <a:spLocks noGrp="1"/>
          </p:cNvSpPr>
          <p:nvPr>
            <p:ph idx="1"/>
          </p:nvPr>
        </p:nvSpPr>
        <p:spPr/>
        <p:txBody>
          <a:bodyPr/>
          <a:lstStyle/>
          <a:p>
            <a:r>
              <a:rPr lang="en-US" dirty="0" smtClean="0"/>
              <a:t>Safety targets for RNP-4 met, Efficiency target yet to be met</a:t>
            </a:r>
          </a:p>
          <a:p>
            <a:endParaRPr lang="en-US" dirty="0"/>
          </a:p>
          <a:p>
            <a:r>
              <a:rPr lang="en-US" dirty="0" smtClean="0"/>
              <a:t>ICAO recommends use of two or more autonomous systems</a:t>
            </a:r>
          </a:p>
          <a:p>
            <a:endParaRPr lang="en-US" dirty="0"/>
          </a:p>
          <a:p>
            <a:r>
              <a:rPr lang="en-US" dirty="0" smtClean="0"/>
              <a:t>Mid/Long Term strategy to be developed in view of end of lifetime of satellites</a:t>
            </a:r>
            <a:endParaRPr lang="en-US" dirty="0"/>
          </a:p>
        </p:txBody>
      </p:sp>
      <p:sp>
        <p:nvSpPr>
          <p:cNvPr id="5" name="Footer Placeholder 4"/>
          <p:cNvSpPr>
            <a:spLocks noGrp="1"/>
          </p:cNvSpPr>
          <p:nvPr>
            <p:ph type="ftr" sz="quarter" idx="11"/>
          </p:nvPr>
        </p:nvSpPr>
        <p:spPr/>
        <p:txBody>
          <a:bodyPr/>
          <a:lstStyle/>
          <a:p>
            <a:r>
              <a:rPr lang="en-US" smtClean="0"/>
              <a:t>SECOND SATELLITE OPERATIONAL DATA-LINK CONTINUITY MEETING</a:t>
            </a:r>
            <a:endParaRPr lang="en-US" dirty="0"/>
          </a:p>
        </p:txBody>
      </p:sp>
    </p:spTree>
    <p:extLst>
      <p:ext uri="{BB962C8B-B14F-4D97-AF65-F5344CB8AC3E}">
        <p14:creationId xmlns:p14="http://schemas.microsoft.com/office/powerpoint/2010/main" val="29544447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019800" y="6629400"/>
            <a:ext cx="3124200" cy="228600"/>
          </a:xfrm>
        </p:spPr>
        <p:txBody>
          <a:bodyPr/>
          <a:lstStyle/>
          <a:p>
            <a:fld id="{C97275D5-4C12-42FF-82D2-635AEC9DB89A}" type="slidenum">
              <a:rPr lang="en-US" smtClean="0"/>
              <a:pPr/>
              <a:t>16</a:t>
            </a:fld>
            <a:endParaRPr lang="en-US"/>
          </a:p>
        </p:txBody>
      </p:sp>
      <p:sp>
        <p:nvSpPr>
          <p:cNvPr id="5" name="Footer Placeholder 4"/>
          <p:cNvSpPr>
            <a:spLocks noGrp="1"/>
          </p:cNvSpPr>
          <p:nvPr>
            <p:ph type="ftr" sz="quarter" idx="4294967295"/>
          </p:nvPr>
        </p:nvSpPr>
        <p:spPr>
          <a:xfrm>
            <a:off x="0" y="6629400"/>
            <a:ext cx="6553200" cy="228600"/>
          </a:xfrm>
        </p:spPr>
        <p:txBody>
          <a:bodyPr/>
          <a:lstStyle/>
          <a:p>
            <a:r>
              <a:rPr lang="en-US" smtClean="0"/>
              <a:t>SECOND SATELLITE OPERATIONAL DATA-LINK CONTINUITY MEETING</a:t>
            </a:r>
            <a:endParaRPr lang="en-US" dirty="0"/>
          </a:p>
        </p:txBody>
      </p:sp>
      <p:sp>
        <p:nvSpPr>
          <p:cNvPr id="6" name="Rectangle 5"/>
          <p:cNvSpPr/>
          <p:nvPr/>
        </p:nvSpPr>
        <p:spPr>
          <a:xfrm>
            <a:off x="2727778" y="2967335"/>
            <a:ext cx="368844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THANK YOU</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797274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2</a:t>
            </a:fld>
            <a:endParaRPr lang="en-US"/>
          </a:p>
        </p:txBody>
      </p:sp>
      <p:sp>
        <p:nvSpPr>
          <p:cNvPr id="3" name="Title 2"/>
          <p:cNvSpPr>
            <a:spLocks noGrp="1"/>
          </p:cNvSpPr>
          <p:nvPr>
            <p:ph type="title"/>
          </p:nvPr>
        </p:nvSpPr>
        <p:spPr/>
        <p:txBody>
          <a:bodyPr/>
          <a:lstStyle/>
          <a:p>
            <a:r>
              <a:rPr lang="en-US" dirty="0" smtClean="0"/>
              <a:t>STRUCTURE</a:t>
            </a:r>
            <a:endParaRPr lang="en-US" dirty="0"/>
          </a:p>
        </p:txBody>
      </p:sp>
      <p:sp>
        <p:nvSpPr>
          <p:cNvPr id="4" name="Content Placeholder 3"/>
          <p:cNvSpPr>
            <a:spLocks noGrp="1"/>
          </p:cNvSpPr>
          <p:nvPr>
            <p:ph idx="1"/>
          </p:nvPr>
        </p:nvSpPr>
        <p:spPr/>
        <p:txBody>
          <a:bodyPr>
            <a:normAutofit lnSpcReduction="10000"/>
          </a:bodyPr>
          <a:lstStyle/>
          <a:p>
            <a:pPr>
              <a:spcBef>
                <a:spcPts val="4200"/>
              </a:spcBef>
            </a:pPr>
            <a:r>
              <a:rPr lang="en-US" dirty="0" smtClean="0"/>
              <a:t>Background</a:t>
            </a:r>
          </a:p>
          <a:p>
            <a:pPr>
              <a:spcBef>
                <a:spcPts val="4200"/>
              </a:spcBef>
            </a:pPr>
            <a:r>
              <a:rPr lang="en-US" dirty="0" smtClean="0"/>
              <a:t>FANS Inter-operability Team (FIT) Outcome</a:t>
            </a:r>
          </a:p>
          <a:p>
            <a:pPr>
              <a:spcBef>
                <a:spcPts val="4200"/>
              </a:spcBef>
            </a:pPr>
            <a:r>
              <a:rPr lang="en-US" dirty="0" smtClean="0"/>
              <a:t>ICAO NATSPG/47 Outcome</a:t>
            </a:r>
          </a:p>
          <a:p>
            <a:pPr>
              <a:spcBef>
                <a:spcPts val="4200"/>
              </a:spcBef>
            </a:pPr>
            <a:r>
              <a:rPr lang="en-US" dirty="0" smtClean="0"/>
              <a:t>APANPIRG Outcome</a:t>
            </a:r>
          </a:p>
          <a:p>
            <a:pPr>
              <a:spcBef>
                <a:spcPts val="4200"/>
              </a:spcBef>
            </a:pPr>
            <a:r>
              <a:rPr lang="en-US" dirty="0" smtClean="0"/>
              <a:t>Conclusion</a:t>
            </a:r>
            <a:endParaRPr lang="en-US" dirty="0"/>
          </a:p>
        </p:txBody>
      </p:sp>
      <p:sp>
        <p:nvSpPr>
          <p:cNvPr id="5" name="Footer Placeholder 4"/>
          <p:cNvSpPr>
            <a:spLocks noGrp="1"/>
          </p:cNvSpPr>
          <p:nvPr>
            <p:ph type="ftr" sz="quarter" idx="11"/>
          </p:nvPr>
        </p:nvSpPr>
        <p:spPr/>
        <p:txBody>
          <a:bodyPr/>
          <a:lstStyle/>
          <a:p>
            <a:r>
              <a:rPr lang="en-US" smtClean="0"/>
              <a:t>SECOND SATELLITE OPERATIONAL DATA-LINK CONTINUITY MEETING</a:t>
            </a:r>
            <a:endParaRPr lang="en-US" dirty="0"/>
          </a:p>
        </p:txBody>
      </p:sp>
    </p:spTree>
    <p:extLst>
      <p:ext uri="{BB962C8B-B14F-4D97-AF65-F5344CB8AC3E}">
        <p14:creationId xmlns:p14="http://schemas.microsoft.com/office/powerpoint/2010/main" val="1185671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ACARS</a:t>
            </a:r>
            <a:endParaRPr lang="en-US" dirty="0"/>
          </a:p>
        </p:txBody>
      </p:sp>
      <p:sp>
        <p:nvSpPr>
          <p:cNvPr id="3" name="Content Placeholder 2"/>
          <p:cNvSpPr>
            <a:spLocks noGrp="1"/>
          </p:cNvSpPr>
          <p:nvPr>
            <p:ph idx="1"/>
          </p:nvPr>
        </p:nvSpPr>
        <p:spPr/>
        <p:txBody>
          <a:bodyPr/>
          <a:lstStyle/>
          <a:p>
            <a:r>
              <a:rPr lang="en-US" dirty="0"/>
              <a:t>Data Link for Aviation Started in 1978 with ACARS</a:t>
            </a:r>
          </a:p>
          <a:p>
            <a:r>
              <a:rPr lang="en-US" dirty="0" smtClean="0"/>
              <a:t>Initial data-link </a:t>
            </a:r>
            <a:r>
              <a:rPr lang="en-US" dirty="0"/>
              <a:t>applications included Departure Clearance, ATIS etc.</a:t>
            </a:r>
          </a:p>
          <a:p>
            <a:r>
              <a:rPr lang="en-US" dirty="0"/>
              <a:t>ACARS expanded to use INMARSAT AMSS in 1990</a:t>
            </a:r>
          </a:p>
          <a:p>
            <a:r>
              <a:rPr lang="en-US" dirty="0"/>
              <a:t>ACARS extended to IRIDIUM Satellites since </a:t>
            </a:r>
            <a:r>
              <a:rPr lang="en-US" dirty="0" smtClean="0"/>
              <a:t>2007 through Short Burst Data transmission</a:t>
            </a:r>
            <a:endParaRPr lang="en-US" dirty="0"/>
          </a:p>
          <a:p>
            <a:endParaRPr lang="en-US" dirty="0"/>
          </a:p>
        </p:txBody>
      </p:sp>
    </p:spTree>
    <p:extLst>
      <p:ext uri="{BB962C8B-B14F-4D97-AF65-F5344CB8AC3E}">
        <p14:creationId xmlns:p14="http://schemas.microsoft.com/office/powerpoint/2010/main" val="24360884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ICAO DATA-LINK SERVICES</a:t>
            </a:r>
            <a:endParaRPr lang="en-US" dirty="0"/>
          </a:p>
        </p:txBody>
      </p:sp>
      <p:sp>
        <p:nvSpPr>
          <p:cNvPr id="3" name="Content Placeholder 2"/>
          <p:cNvSpPr>
            <a:spLocks noGrp="1"/>
          </p:cNvSpPr>
          <p:nvPr>
            <p:ph idx="1"/>
          </p:nvPr>
        </p:nvSpPr>
        <p:spPr>
          <a:xfrm>
            <a:off x="304800" y="1600200"/>
            <a:ext cx="8382000" cy="4800600"/>
          </a:xfrm>
        </p:spPr>
        <p:txBody>
          <a:bodyPr>
            <a:normAutofit/>
          </a:bodyPr>
          <a:lstStyle/>
          <a:p>
            <a:r>
              <a:rPr lang="en-US" dirty="0" smtClean="0"/>
              <a:t>ICAO ANC created FANS Committee in 1980s and FANS Committee recommended use of data links and satellite for CNS</a:t>
            </a:r>
          </a:p>
          <a:p>
            <a:r>
              <a:rPr lang="en-US" dirty="0"/>
              <a:t>Installation FANS 1 by Boeing and FANS A by AIRBUS defined CPDLC and </a:t>
            </a:r>
            <a:r>
              <a:rPr lang="en-US" dirty="0" smtClean="0"/>
              <a:t>ADS-C</a:t>
            </a:r>
          </a:p>
          <a:p>
            <a:r>
              <a:rPr lang="en-US" dirty="0" smtClean="0"/>
              <a:t>ICAO AMSS Standards  adopted in 1994.  Standards  specify standard ITU protocols for the provision of voice and data link services.  </a:t>
            </a:r>
          </a:p>
          <a:p>
            <a:endParaRPr lang="en-US" dirty="0"/>
          </a:p>
        </p:txBody>
      </p:sp>
    </p:spTree>
    <p:extLst>
      <p:ext uri="{BB962C8B-B14F-4D97-AF65-F5344CB8AC3E}">
        <p14:creationId xmlns:p14="http://schemas.microsoft.com/office/powerpoint/2010/main" val="1961991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FANS INTEROPERABILITY TEAM</a:t>
            </a:r>
            <a:endParaRPr lang="en-US" dirty="0"/>
          </a:p>
        </p:txBody>
      </p:sp>
      <p:sp>
        <p:nvSpPr>
          <p:cNvPr id="3" name="Content Placeholder 2"/>
          <p:cNvSpPr>
            <a:spLocks noGrp="1"/>
          </p:cNvSpPr>
          <p:nvPr>
            <p:ph idx="1"/>
          </p:nvPr>
        </p:nvSpPr>
        <p:spPr>
          <a:xfrm>
            <a:off x="23446" y="1143000"/>
            <a:ext cx="9044354" cy="5410200"/>
          </a:xfrm>
        </p:spPr>
        <p:txBody>
          <a:bodyPr>
            <a:normAutofit fontScale="92500" lnSpcReduction="20000"/>
          </a:bodyPr>
          <a:lstStyle/>
          <a:p>
            <a:r>
              <a:rPr lang="en-US" dirty="0" smtClean="0"/>
              <a:t>Lessons learnt after investigating Performance Deficiencies:</a:t>
            </a:r>
          </a:p>
          <a:p>
            <a:pPr lvl="1"/>
            <a:r>
              <a:rPr lang="en-US" i="1" u="sng" dirty="0" smtClean="0"/>
              <a:t>Pilots</a:t>
            </a:r>
            <a:r>
              <a:rPr lang="en-US" i="1" dirty="0" smtClean="0"/>
              <a:t>: </a:t>
            </a:r>
            <a:r>
              <a:rPr lang="en-US" dirty="0" smtClean="0"/>
              <a:t>avoid sending multiple elements in downlink messages, avoid using free-text, continue to monitor HF</a:t>
            </a:r>
          </a:p>
          <a:p>
            <a:pPr lvl="1"/>
            <a:r>
              <a:rPr lang="en-US" i="1" u="sng" dirty="0" smtClean="0"/>
              <a:t>Air Traffic Controllers:</a:t>
            </a:r>
            <a:r>
              <a:rPr lang="en-US" u="sng" dirty="0" smtClean="0"/>
              <a:t>  </a:t>
            </a:r>
            <a:r>
              <a:rPr lang="en-US" dirty="0" smtClean="0"/>
              <a:t>priority for messages containing “DUE TO WEATHER”,  avoid sending multiple elements </a:t>
            </a:r>
          </a:p>
          <a:p>
            <a:pPr lvl="1"/>
            <a:endParaRPr lang="en-US" dirty="0" smtClean="0"/>
          </a:p>
          <a:p>
            <a:r>
              <a:rPr lang="en-US" i="1" dirty="0" smtClean="0"/>
              <a:t>System Performance Lessons Learnt:</a:t>
            </a:r>
            <a:endParaRPr lang="en-US" dirty="0" smtClean="0"/>
          </a:p>
          <a:p>
            <a:pPr marL="0" indent="0">
              <a:buNone/>
            </a:pPr>
            <a:r>
              <a:rPr lang="en-US" i="1" dirty="0"/>
              <a:t>	</a:t>
            </a:r>
            <a:r>
              <a:rPr lang="en-US" dirty="0" smtClean="0"/>
              <a:t>Performance requirements include</a:t>
            </a:r>
          </a:p>
          <a:p>
            <a:pPr marL="1314450" lvl="2" indent="-514350">
              <a:buAutoNum type="alphaLcParenR"/>
            </a:pPr>
            <a:r>
              <a:rPr lang="en-US" sz="2600" i="1" u="sng" dirty="0" smtClean="0"/>
              <a:t>Message Delay</a:t>
            </a:r>
            <a:r>
              <a:rPr lang="en-US" sz="2600" i="1" dirty="0" smtClean="0"/>
              <a:t>: </a:t>
            </a:r>
            <a:r>
              <a:rPr lang="en-US" sz="2600" dirty="0" smtClean="0"/>
              <a:t>&lt;60 seconds 95% time</a:t>
            </a:r>
          </a:p>
          <a:p>
            <a:pPr marL="1314450" lvl="2" indent="-514350">
              <a:buAutoNum type="alphaLcParenR"/>
            </a:pPr>
            <a:r>
              <a:rPr lang="en-US" sz="2600" i="1" u="sng" dirty="0" smtClean="0"/>
              <a:t>Integrity</a:t>
            </a:r>
            <a:r>
              <a:rPr lang="en-US" sz="2600" i="1" dirty="0" smtClean="0"/>
              <a:t>: </a:t>
            </a:r>
            <a:r>
              <a:rPr lang="en-US" sz="2600" dirty="0" smtClean="0"/>
              <a:t>Undetected bit errors&lt; 10</a:t>
            </a:r>
            <a:r>
              <a:rPr lang="en-US" sz="2600" baseline="30000" dirty="0" smtClean="0"/>
              <a:t>-6</a:t>
            </a:r>
            <a:r>
              <a:rPr lang="en-US" sz="2600" dirty="0" smtClean="0"/>
              <a:t> per hour</a:t>
            </a:r>
          </a:p>
          <a:p>
            <a:pPr marL="1314450" lvl="2" indent="-514350">
              <a:buAutoNum type="alphaLcParenR"/>
            </a:pPr>
            <a:r>
              <a:rPr lang="en-US" sz="2600" i="1" u="sng" dirty="0" smtClean="0"/>
              <a:t>CPDLC System availability</a:t>
            </a:r>
            <a:r>
              <a:rPr lang="en-US" sz="2600" i="1" dirty="0" smtClean="0"/>
              <a:t>: &gt; </a:t>
            </a:r>
            <a:r>
              <a:rPr lang="en-US" sz="2600" dirty="0" smtClean="0"/>
              <a:t>99.9%</a:t>
            </a:r>
          </a:p>
          <a:p>
            <a:pPr marL="1314450" lvl="2" indent="-514350">
              <a:buAutoNum type="alphaLcParenR"/>
            </a:pPr>
            <a:r>
              <a:rPr lang="en-US" sz="2600" i="1" u="sng" dirty="0" smtClean="0"/>
              <a:t>Reliability</a:t>
            </a:r>
            <a:r>
              <a:rPr lang="en-US" sz="2600" dirty="0" smtClean="0"/>
              <a:t>: message delivery success rate &gt; 99%</a:t>
            </a:r>
            <a:endParaRPr lang="en-US" sz="2600" dirty="0"/>
          </a:p>
        </p:txBody>
      </p:sp>
    </p:spTree>
    <p:extLst>
      <p:ext uri="{BB962C8B-B14F-4D97-AF65-F5344CB8AC3E}">
        <p14:creationId xmlns:p14="http://schemas.microsoft.com/office/powerpoint/2010/main" val="4023460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RECOMMENDATIONS</a:t>
            </a:r>
            <a:br>
              <a:rPr lang="en-US" dirty="0" smtClean="0"/>
            </a:br>
            <a:r>
              <a:rPr lang="en-US" dirty="0" smtClean="0"/>
              <a:t>PACIFIC DATA LINK OPERATORS</a:t>
            </a:r>
            <a:endParaRPr lang="en-US" dirty="0"/>
          </a:p>
        </p:txBody>
      </p:sp>
      <p:sp>
        <p:nvSpPr>
          <p:cNvPr id="3" name="Content Placeholder 2"/>
          <p:cNvSpPr>
            <a:spLocks noGrp="1"/>
          </p:cNvSpPr>
          <p:nvPr>
            <p:ph idx="1"/>
          </p:nvPr>
        </p:nvSpPr>
        <p:spPr>
          <a:xfrm>
            <a:off x="304800" y="1371600"/>
            <a:ext cx="8610600" cy="5334000"/>
          </a:xfrm>
        </p:spPr>
        <p:txBody>
          <a:bodyPr>
            <a:normAutofit fontScale="85000" lnSpcReduction="20000"/>
          </a:bodyPr>
          <a:lstStyle/>
          <a:p>
            <a:pPr marL="0" indent="0">
              <a:buNone/>
            </a:pPr>
            <a:r>
              <a:rPr lang="en-US" u="sng" dirty="0" smtClean="0"/>
              <a:t>CPDLC Procedures</a:t>
            </a:r>
            <a:endParaRPr lang="en-US" dirty="0" smtClean="0"/>
          </a:p>
          <a:p>
            <a:pPr marL="0" indent="0">
              <a:buNone/>
            </a:pPr>
            <a:r>
              <a:rPr lang="en-US" dirty="0" smtClean="0"/>
              <a:t>  a)  Communication initiated on voice to be completed on voice</a:t>
            </a:r>
          </a:p>
          <a:p>
            <a:pPr marL="0" indent="0">
              <a:buNone/>
            </a:pPr>
            <a:r>
              <a:rPr lang="en-US" dirty="0"/>
              <a:t> </a:t>
            </a:r>
            <a:r>
              <a:rPr lang="en-US" dirty="0" smtClean="0"/>
              <a:t> b)  Include only single request in each CPDLC clearance request</a:t>
            </a:r>
          </a:p>
          <a:p>
            <a:pPr marL="0" indent="0">
              <a:buNone/>
            </a:pPr>
            <a:r>
              <a:rPr lang="en-US" dirty="0"/>
              <a:t> </a:t>
            </a:r>
            <a:r>
              <a:rPr lang="en-US" dirty="0" smtClean="0"/>
              <a:t> c)  Free text to supplement formatted message only</a:t>
            </a:r>
          </a:p>
          <a:p>
            <a:pPr marL="0" indent="0">
              <a:buNone/>
            </a:pPr>
            <a:r>
              <a:rPr lang="en-US" dirty="0"/>
              <a:t> </a:t>
            </a:r>
            <a:r>
              <a:rPr lang="en-US" dirty="0" smtClean="0"/>
              <a:t> d)  Pilot not to expect controller response to position report</a:t>
            </a:r>
          </a:p>
          <a:p>
            <a:pPr marL="0" indent="0">
              <a:buNone/>
            </a:pPr>
            <a:r>
              <a:rPr lang="en-US" dirty="0"/>
              <a:t> </a:t>
            </a:r>
            <a:r>
              <a:rPr lang="en-US" dirty="0" smtClean="0"/>
              <a:t> e)  Conflict in messaged to be resolved using voice</a:t>
            </a:r>
          </a:p>
          <a:p>
            <a:pPr marL="0" indent="0">
              <a:buNone/>
            </a:pPr>
            <a:r>
              <a:rPr lang="en-US" dirty="0"/>
              <a:t> </a:t>
            </a:r>
            <a:r>
              <a:rPr lang="en-US" dirty="0" smtClean="0"/>
              <a:t> f)  Read-back of clearance/instruction on CPDLC not reqd.</a:t>
            </a:r>
          </a:p>
          <a:p>
            <a:pPr marL="0" indent="0">
              <a:buNone/>
            </a:pPr>
            <a:r>
              <a:rPr lang="en-US" dirty="0"/>
              <a:t> </a:t>
            </a:r>
            <a:r>
              <a:rPr lang="en-US" dirty="0" smtClean="0"/>
              <a:t> g)  For relay messages</a:t>
            </a:r>
          </a:p>
          <a:p>
            <a:pPr marL="0" indent="0">
              <a:buNone/>
            </a:pPr>
            <a:r>
              <a:rPr lang="en-US" dirty="0"/>
              <a:t>	</a:t>
            </a:r>
            <a:r>
              <a:rPr lang="en-US" dirty="0" smtClean="0"/>
              <a:t>i)  only a free text message to be used</a:t>
            </a:r>
          </a:p>
          <a:p>
            <a:pPr marL="0" indent="0">
              <a:buNone/>
            </a:pPr>
            <a:r>
              <a:rPr lang="en-US" dirty="0"/>
              <a:t> </a:t>
            </a:r>
            <a:r>
              <a:rPr lang="en-US" dirty="0" smtClean="0"/>
              <a:t>           ii)  First word of the message should be ‘Relay’</a:t>
            </a:r>
            <a:endParaRPr lang="en-US" dirty="0"/>
          </a:p>
        </p:txBody>
      </p:sp>
    </p:spTree>
    <p:extLst>
      <p:ext uri="{BB962C8B-B14F-4D97-AF65-F5344CB8AC3E}">
        <p14:creationId xmlns:p14="http://schemas.microsoft.com/office/powerpoint/2010/main" val="125794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7</a:t>
            </a:fld>
            <a:endParaRPr lang="en-US"/>
          </a:p>
        </p:txBody>
      </p:sp>
      <p:sp>
        <p:nvSpPr>
          <p:cNvPr id="3" name="Title 2"/>
          <p:cNvSpPr>
            <a:spLocks noGrp="1"/>
          </p:cNvSpPr>
          <p:nvPr>
            <p:ph type="title"/>
          </p:nvPr>
        </p:nvSpPr>
        <p:spPr/>
        <p:txBody>
          <a:bodyPr/>
          <a:lstStyle/>
          <a:p>
            <a:r>
              <a:rPr lang="en-US" dirty="0" smtClean="0"/>
              <a:t>FIT/18 OUTCOME</a:t>
            </a:r>
            <a:endParaRPr lang="en-US" dirty="0"/>
          </a:p>
        </p:txBody>
      </p:sp>
      <p:sp>
        <p:nvSpPr>
          <p:cNvPr id="4" name="Content Placeholder 3"/>
          <p:cNvSpPr>
            <a:spLocks noGrp="1"/>
          </p:cNvSpPr>
          <p:nvPr>
            <p:ph idx="1"/>
          </p:nvPr>
        </p:nvSpPr>
        <p:spPr>
          <a:xfrm>
            <a:off x="228600" y="1600200"/>
            <a:ext cx="8763000" cy="4876800"/>
          </a:xfrm>
        </p:spPr>
        <p:txBody>
          <a:bodyPr>
            <a:normAutofit fontScale="85000" lnSpcReduction="10000"/>
          </a:bodyPr>
          <a:lstStyle/>
          <a:p>
            <a:r>
              <a:rPr lang="en-US" dirty="0" smtClean="0"/>
              <a:t>Network availability improved </a:t>
            </a:r>
          </a:p>
          <a:p>
            <a:r>
              <a:rPr lang="en-US" dirty="0" smtClean="0"/>
              <a:t>Performance measured against GOLD</a:t>
            </a:r>
          </a:p>
          <a:p>
            <a:r>
              <a:rPr lang="en-US" dirty="0" smtClean="0"/>
              <a:t>ANSPs improved their Automation systems</a:t>
            </a:r>
          </a:p>
          <a:p>
            <a:r>
              <a:rPr lang="en-US" dirty="0" smtClean="0"/>
              <a:t>Recommend ISPACG develop performance based framework for Comm./Surveillance</a:t>
            </a:r>
          </a:p>
          <a:p>
            <a:r>
              <a:rPr lang="en-US" dirty="0" smtClean="0"/>
              <a:t>All ANSPs encouraged to support system performance monitoring outlined in GOLD</a:t>
            </a:r>
          </a:p>
          <a:p>
            <a:r>
              <a:rPr lang="en-US" dirty="0" smtClean="0"/>
              <a:t>Current configuration, flight crew cannot cancel or modify crew reminder. </a:t>
            </a:r>
          </a:p>
          <a:p>
            <a:r>
              <a:rPr lang="en-US" dirty="0" smtClean="0"/>
              <a:t>Typing errors in logon request may result flight crew waiting for 10 minutes before airplane function times out</a:t>
            </a:r>
          </a:p>
          <a:p>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t>Project title (Insert, Header &amp; Footer)</a:t>
            </a:r>
            <a:endParaRPr lang="en-US"/>
          </a:p>
        </p:txBody>
      </p:sp>
    </p:spTree>
    <p:extLst>
      <p:ext uri="{BB962C8B-B14F-4D97-AF65-F5344CB8AC3E}">
        <p14:creationId xmlns:p14="http://schemas.microsoft.com/office/powerpoint/2010/main" val="3459781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8</a:t>
            </a:fld>
            <a:endParaRPr lang="en-US"/>
          </a:p>
        </p:txBody>
      </p:sp>
      <p:sp>
        <p:nvSpPr>
          <p:cNvPr id="3" name="Title 2"/>
          <p:cNvSpPr>
            <a:spLocks noGrp="1"/>
          </p:cNvSpPr>
          <p:nvPr>
            <p:ph type="title"/>
          </p:nvPr>
        </p:nvSpPr>
        <p:spPr/>
        <p:txBody>
          <a:bodyPr/>
          <a:lstStyle/>
          <a:p>
            <a:r>
              <a:rPr lang="en-US" dirty="0" smtClean="0"/>
              <a:t>INMARSAT IRIDIUM</a:t>
            </a:r>
            <a:endParaRPr lang="en-US" dirty="0"/>
          </a:p>
        </p:txBody>
      </p:sp>
      <p:sp>
        <p:nvSpPr>
          <p:cNvPr id="4" name="Content Placeholder 3"/>
          <p:cNvSpPr>
            <a:spLocks noGrp="1"/>
          </p:cNvSpPr>
          <p:nvPr>
            <p:ph idx="1"/>
          </p:nvPr>
        </p:nvSpPr>
        <p:spPr>
          <a:xfrm>
            <a:off x="228600" y="1295400"/>
            <a:ext cx="8686800" cy="5257800"/>
          </a:xfrm>
        </p:spPr>
        <p:txBody>
          <a:bodyPr>
            <a:normAutofit/>
          </a:bodyPr>
          <a:lstStyle/>
          <a:p>
            <a:r>
              <a:rPr lang="en-US" dirty="0" smtClean="0"/>
              <a:t>FAA agrees that IRIDIUM that meets appropriate requirements be allowed CPDLC/ADS-C</a:t>
            </a:r>
          </a:p>
          <a:p>
            <a:pPr lvl="1"/>
            <a:r>
              <a:rPr lang="en-US" i="1" dirty="0" smtClean="0"/>
              <a:t>Approval of IRIDIUM SATCOM for use CPDLC/ADS-C still pending</a:t>
            </a:r>
          </a:p>
          <a:p>
            <a:r>
              <a:rPr lang="en-US" dirty="0" smtClean="0"/>
              <a:t>AIRBUS informed IRIDIUM SATCOM tested for voice/data.  Results promising</a:t>
            </a:r>
          </a:p>
          <a:p>
            <a:pPr lvl="1"/>
            <a:r>
              <a:rPr lang="en-US" dirty="0" smtClean="0"/>
              <a:t>Some interference with INMARSAT</a:t>
            </a:r>
          </a:p>
          <a:p>
            <a:pPr lvl="1"/>
            <a:r>
              <a:rPr lang="en-US" dirty="0" smtClean="0"/>
              <a:t>Voice calls good quality </a:t>
            </a:r>
          </a:p>
          <a:p>
            <a:r>
              <a:rPr lang="en-US" dirty="0" smtClean="0"/>
              <a:t>IRIDIUM “NEXT” initial launch 2015, Operational 2017.</a:t>
            </a:r>
          </a:p>
          <a:p>
            <a:endParaRPr lang="en-US" dirty="0"/>
          </a:p>
        </p:txBody>
      </p:sp>
      <p:sp>
        <p:nvSpPr>
          <p:cNvPr id="5" name="Footer Placeholder 4"/>
          <p:cNvSpPr>
            <a:spLocks noGrp="1"/>
          </p:cNvSpPr>
          <p:nvPr>
            <p:ph type="ftr" sz="quarter" idx="11"/>
          </p:nvPr>
        </p:nvSpPr>
        <p:spPr/>
        <p:txBody>
          <a:bodyPr/>
          <a:lstStyle/>
          <a:p>
            <a:r>
              <a:rPr lang="en-US" smtClean="0"/>
              <a:t>SECOND SATELLITE OPERATIONAL DATA-LINK CONTINUITY MEETING</a:t>
            </a:r>
            <a:endParaRPr lang="en-US" dirty="0"/>
          </a:p>
        </p:txBody>
      </p:sp>
    </p:spTree>
    <p:extLst>
      <p:ext uri="{BB962C8B-B14F-4D97-AF65-F5344CB8AC3E}">
        <p14:creationId xmlns:p14="http://schemas.microsoft.com/office/powerpoint/2010/main" val="993195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9</a:t>
            </a:fld>
            <a:endParaRPr lang="en-US"/>
          </a:p>
        </p:txBody>
      </p:sp>
      <p:sp>
        <p:nvSpPr>
          <p:cNvPr id="3" name="Title 2"/>
          <p:cNvSpPr>
            <a:spLocks noGrp="1"/>
          </p:cNvSpPr>
          <p:nvPr>
            <p:ph type="title"/>
          </p:nvPr>
        </p:nvSpPr>
        <p:spPr/>
        <p:txBody>
          <a:bodyPr/>
          <a:lstStyle/>
          <a:p>
            <a:r>
              <a:rPr lang="en-US" dirty="0" smtClean="0"/>
              <a:t>NATSPG</a:t>
            </a:r>
            <a:endParaRPr lang="en-US" dirty="0"/>
          </a:p>
        </p:txBody>
      </p:sp>
      <p:sp>
        <p:nvSpPr>
          <p:cNvPr id="4" name="Content Placeholder 3"/>
          <p:cNvSpPr>
            <a:spLocks noGrp="1"/>
          </p:cNvSpPr>
          <p:nvPr>
            <p:ph idx="1"/>
          </p:nvPr>
        </p:nvSpPr>
        <p:spPr>
          <a:xfrm>
            <a:off x="228600" y="1600200"/>
            <a:ext cx="8686800" cy="5029200"/>
          </a:xfrm>
        </p:spPr>
        <p:txBody>
          <a:bodyPr>
            <a:normAutofit lnSpcReduction="10000"/>
          </a:bodyPr>
          <a:lstStyle/>
          <a:p>
            <a:r>
              <a:rPr lang="en-US" dirty="0" smtClean="0"/>
              <a:t>NATSPG Conclusion 46/02 endorsing draft proposal to amend NAT SUPPs mandating carriage/use of CPDLC &amp; ADS-C</a:t>
            </a:r>
          </a:p>
          <a:p>
            <a:r>
              <a:rPr lang="en-US" dirty="0" smtClean="0"/>
              <a:t>NAT DLMA providing service, but needs data in format from ATSUs for becoming operational</a:t>
            </a:r>
          </a:p>
          <a:p>
            <a:r>
              <a:rPr lang="en-US" dirty="0" smtClean="0"/>
              <a:t>Noted Satellite data-link met 95% criteria for RCP 240</a:t>
            </a:r>
          </a:p>
          <a:p>
            <a:r>
              <a:rPr lang="en-US" dirty="0" smtClean="0"/>
              <a:t>SBB &amp; oceanic safety trials planned for 2012</a:t>
            </a:r>
          </a:p>
          <a:p>
            <a:r>
              <a:rPr lang="en-US" dirty="0" smtClean="0"/>
              <a:t>INMARSAT clarified I-3 Classic </a:t>
            </a:r>
            <a:r>
              <a:rPr lang="en-US" dirty="0"/>
              <a:t>Aero </a:t>
            </a:r>
            <a:r>
              <a:rPr lang="en-US" dirty="0" smtClean="0"/>
              <a:t>equipped </a:t>
            </a:r>
            <a:r>
              <a:rPr lang="en-US" dirty="0"/>
              <a:t>aircraft </a:t>
            </a:r>
            <a:r>
              <a:rPr lang="en-US" dirty="0" smtClean="0"/>
              <a:t>will gradually begin utilizing I4 network.</a:t>
            </a:r>
            <a:endParaRPr lang="en-US" dirty="0"/>
          </a:p>
        </p:txBody>
      </p:sp>
      <p:sp>
        <p:nvSpPr>
          <p:cNvPr id="5" name="Footer Placeholder 4"/>
          <p:cNvSpPr>
            <a:spLocks noGrp="1"/>
          </p:cNvSpPr>
          <p:nvPr>
            <p:ph type="ftr" sz="quarter" idx="11"/>
          </p:nvPr>
        </p:nvSpPr>
        <p:spPr/>
        <p:txBody>
          <a:bodyPr/>
          <a:lstStyle/>
          <a:p>
            <a:r>
              <a:rPr lang="en-US" smtClean="0"/>
              <a:t>SECOND SATELLITE OPERATIONAL DATA-LINK CONTINUITY MEETING</a:t>
            </a:r>
            <a:endParaRPr lang="en-US" dirty="0"/>
          </a:p>
        </p:txBody>
      </p:sp>
    </p:spTree>
    <p:extLst>
      <p:ext uri="{BB962C8B-B14F-4D97-AF65-F5344CB8AC3E}">
        <p14:creationId xmlns:p14="http://schemas.microsoft.com/office/powerpoint/2010/main" val="886856857"/>
      </p:ext>
    </p:extLst>
  </p:cSld>
  <p:clrMapOvr>
    <a:masterClrMapping/>
  </p:clrMapOvr>
  <p:timing>
    <p:tnLst>
      <p:par>
        <p:cTn id="1" dur="indefinite" restart="never" nodeType="tmRoot"/>
      </p:par>
    </p:tnLst>
  </p:timing>
</p:sld>
</file>

<file path=ppt/theme/theme1.xml><?xml version="1.0" encoding="utf-8"?>
<a:theme xmlns:a="http://schemas.openxmlformats.org/drawingml/2006/main" name="ICAO">
  <a:themeElements>
    <a:clrScheme name="ICAO_1">
      <a:dk1>
        <a:srgbClr val="000000"/>
      </a:dk1>
      <a:lt1>
        <a:srgbClr val="FFFFFF"/>
      </a:lt1>
      <a:dk2>
        <a:srgbClr val="00153E"/>
      </a:dk2>
      <a:lt2>
        <a:srgbClr val="2C6ABA"/>
      </a:lt2>
      <a:accent1>
        <a:srgbClr val="D31044"/>
      </a:accent1>
      <a:accent2>
        <a:srgbClr val="FFE76D"/>
      </a:accent2>
      <a:accent3>
        <a:srgbClr val="1AB39F"/>
      </a:accent3>
      <a:accent4>
        <a:srgbClr val="738AC8"/>
      </a:accent4>
      <a:accent5>
        <a:srgbClr val="7FD13B"/>
      </a:accent5>
      <a:accent6>
        <a:srgbClr val="FF9900"/>
      </a:accent6>
      <a:hlink>
        <a:srgbClr val="EA157A"/>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1E6515E3565742B84C506BEEEB2D6B" ma:contentTypeVersion="5" ma:contentTypeDescription="Create a new document." ma:contentTypeScope="" ma:versionID="1fa2305fedbad99da1973bf4d541243b">
  <xsd:schema xmlns:xsd="http://www.w3.org/2001/XMLSchema" xmlns:xs="http://www.w3.org/2001/XMLSchema" xmlns:p="http://schemas.microsoft.com/office/2006/metadata/properties" xmlns:ns2="2b0c29a6-a2e0-472b-bfb4-397922b0132f" targetNamespace="http://schemas.microsoft.com/office/2006/metadata/properties" ma:root="true" ma:fieldsID="a8d224f86ff342e25caaf29b9da683a5" ns2:_="">
    <xsd:import namespace="2b0c29a6-a2e0-472b-bfb4-397922b0132f"/>
    <xsd:element name="properties">
      <xsd:complexType>
        <xsd:sequence>
          <xsd:element name="documentManagement">
            <xsd:complexType>
              <xsd:all>
                <xsd:element ref="ns2:Number" minOccurs="0"/>
                <xsd:element ref="ns2:Update_x0020_Date" minOccurs="0"/>
                <xsd:element ref="ns2:Presenter" minOccurs="0"/>
                <xsd:element ref="ns2:Category" minOccurs="0"/>
                <xsd:element ref="ns2:Type_x0020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0c29a6-a2e0-472b-bfb4-397922b0132f" elementFormDefault="qualified">
    <xsd:import namespace="http://schemas.microsoft.com/office/2006/documentManagement/types"/>
    <xsd:import namespace="http://schemas.microsoft.com/office/infopath/2007/PartnerControls"/>
    <xsd:element name="Number" ma:index="8" nillable="true" ma:displayName="Number" ma:internalName="Number">
      <xsd:simpleType>
        <xsd:restriction base="dms:Text">
          <xsd:maxLength value="255"/>
        </xsd:restriction>
      </xsd:simpleType>
    </xsd:element>
    <xsd:element name="Update_x0020_Date" ma:index="9" nillable="true" ma:displayName="Update Date" ma:internalName="Update_x0020_Date">
      <xsd:simpleType>
        <xsd:restriction base="dms:Text">
          <xsd:maxLength value="255"/>
        </xsd:restriction>
      </xsd:simpleType>
    </xsd:element>
    <xsd:element name="Presenter" ma:index="10" nillable="true" ma:displayName="Presenter" ma:internalName="Presenter">
      <xsd:simpleType>
        <xsd:restriction base="dms:Text">
          <xsd:maxLength value="255"/>
        </xsd:restriction>
      </xsd:simpleType>
    </xsd:element>
    <xsd:element name="Category" ma:index="11" nillable="true" ma:displayName="Category" ma:format="Dropdown" ma:internalName="Category">
      <xsd:simpleType>
        <xsd:union memberTypes="dms:Text">
          <xsd:simpleType>
            <xsd:restriction base="dms:Choice">
              <xsd:enumeration value="1-Report"/>
              <xsd:enumeration value="2-General Information"/>
              <xsd:enumeration value="3-Working Papers"/>
              <xsd:enumeration value="4-Information Papers"/>
              <xsd:enumeration value="5-Presentations"/>
              <xsd:enumeration value="6-Flimsy"/>
              <xsd:enumeration value="7-Discussion papers"/>
              <xsd:enumeration value="8-List of participants"/>
              <xsd:enumeration value="9-Order of Business"/>
            </xsd:restriction>
          </xsd:simpleType>
        </xsd:union>
      </xsd:simpleType>
    </xsd:element>
    <xsd:element name="Type_x0020_Name" ma:index="12" nillable="true" ma:displayName="Type Name" ma:internalName="Type_x0020_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2b0c29a6-a2e0-472b-bfb4-397922b0132f">5-Presentations for Seminar</Category>
    <Type_x0020_Name xmlns="2b0c29a6-a2e0-472b-bfb4-397922b0132f" xsi:nil="true"/>
    <Presenter xmlns="2b0c29a6-a2e0-472b-bfb4-397922b0132f">Secretariat</Presenter>
    <Update_x0020_Date xmlns="2b0c29a6-a2e0-472b-bfb4-397922b0132f">Feb 07,2012</Update_x0020_Date>
    <Number xmlns="2b0c29a6-a2e0-472b-bfb4-397922b0132f">SP/01</Number>
  </documentManagement>
</p:properties>
</file>

<file path=customXml/itemProps1.xml><?xml version="1.0" encoding="utf-8"?>
<ds:datastoreItem xmlns:ds="http://schemas.openxmlformats.org/officeDocument/2006/customXml" ds:itemID="{411B98A8-4AEC-4C2C-90CB-FC2AD48CDE54}"/>
</file>

<file path=customXml/itemProps2.xml><?xml version="1.0" encoding="utf-8"?>
<ds:datastoreItem xmlns:ds="http://schemas.openxmlformats.org/officeDocument/2006/customXml" ds:itemID="{73C6CC28-CF3A-4D84-AF0E-F81B4C2EBD67}"/>
</file>

<file path=customXml/itemProps3.xml><?xml version="1.0" encoding="utf-8"?>
<ds:datastoreItem xmlns:ds="http://schemas.openxmlformats.org/officeDocument/2006/customXml" ds:itemID="{62A8E2AF-8BCE-46FB-B4AB-7E6FB7AF98B9}"/>
</file>

<file path=docProps/app.xml><?xml version="1.0" encoding="utf-8"?>
<Properties xmlns="http://schemas.openxmlformats.org/officeDocument/2006/extended-properties" xmlns:vt="http://schemas.openxmlformats.org/officeDocument/2006/docPropsVTypes">
  <Template>ICAO</Template>
  <TotalTime>1529</TotalTime>
  <Words>4730</Words>
  <Application>Microsoft Office PowerPoint</Application>
  <PresentationFormat>On-screen Show (4:3)</PresentationFormat>
  <Paragraphs>257</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ICAO</vt:lpstr>
      <vt:lpstr>SATELLITE DATA-LINK  COMMUNICATION REQUIREMENTS AND ISSUES </vt:lpstr>
      <vt:lpstr>STRUCTURE</vt:lpstr>
      <vt:lpstr>ACARS</vt:lpstr>
      <vt:lpstr>ICAO DATA-LINK SERVICES</vt:lpstr>
      <vt:lpstr>FANS INTEROPERABILITY TEAM</vt:lpstr>
      <vt:lpstr>RECOMMENDATIONS PACIFIC DATA LINK OPERATORS</vt:lpstr>
      <vt:lpstr>FIT/18 OUTCOME</vt:lpstr>
      <vt:lpstr>INMARSAT IRIDIUM</vt:lpstr>
      <vt:lpstr>NATSPG</vt:lpstr>
      <vt:lpstr>APANPIRG</vt:lpstr>
      <vt:lpstr>SOCM/1 OUTCOME</vt:lpstr>
      <vt:lpstr>QUESTIONS RAISED </vt:lpstr>
      <vt:lpstr>SOCM/2</vt:lpstr>
      <vt:lpstr>DATALINK PERFORMANCE</vt:lpstr>
      <vt:lpstr>CONCLUSION</vt:lpstr>
      <vt:lpstr>PowerPoint Presentation</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Satellite Data-link Communication Requirements and Issues</dc:title>
  <dc:creator>lkhammar</dc:creator>
  <cp:lastModifiedBy>Sriprae Somsri</cp:lastModifiedBy>
  <cp:revision>46</cp:revision>
  <cp:lastPrinted>2012-02-07T01:52:20Z</cp:lastPrinted>
  <dcterms:created xsi:type="dcterms:W3CDTF">2010-09-24T14:59:54Z</dcterms:created>
  <dcterms:modified xsi:type="dcterms:W3CDTF">2012-02-07T02:10:02Z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0x0101000F1E6515E3565742B84C506BEEEB2D6B</vt:lpwstr>
  </property>
  <property fmtid="{D5CDD505-2E9C-101B-9397-08002B2CF9AE}" pid="3" name="Order">
    <vt:r8>1300</vt:r8>
  </property>
</Properties>
</file>